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5" r:id="rId4"/>
    <p:sldId id="261" r:id="rId5"/>
    <p:sldId id="263" r:id="rId6"/>
    <p:sldId id="267" r:id="rId7"/>
    <p:sldId id="266" r:id="rId8"/>
    <p:sldId id="268" r:id="rId9"/>
    <p:sldId id="270" r:id="rId10"/>
    <p:sldId id="271" r:id="rId11"/>
    <p:sldId id="272" r:id="rId12"/>
    <p:sldId id="273" r:id="rId13"/>
    <p:sldId id="276" r:id="rId14"/>
    <p:sldId id="274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86668E-3C2D-AA28-9139-A37CEF97D3B0}" v="591" dt="2025-01-29T09:17:45.177"/>
    <p1510:client id="{C70D86ED-6677-C52E-FFE8-23DBB1912556}" v="4011" dt="2025-01-27T14:20:53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" y="4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0B4ADB-E95E-4C74-AF32-399DD4EB452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C91B55-0AA6-49AF-A9BD-89260CD3EFAA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Anwendungsmanagement:</a:t>
          </a:r>
          <a:endParaRPr lang="en-US"/>
        </a:p>
      </dgm:t>
    </dgm:pt>
    <dgm:pt modelId="{CC77A1F8-3599-4FCE-BEDB-EBDB5DB5FC39}" type="parTrans" cxnId="{A1C77805-C170-4B36-9439-E508662D508C}">
      <dgm:prSet/>
      <dgm:spPr/>
      <dgm:t>
        <a:bodyPr/>
        <a:lstStyle/>
        <a:p>
          <a:endParaRPr lang="en-US"/>
        </a:p>
      </dgm:t>
    </dgm:pt>
    <dgm:pt modelId="{ABF8E0E9-D41F-4958-8A91-5BE01AF4395C}" type="sibTrans" cxnId="{A1C77805-C170-4B36-9439-E508662D508C}">
      <dgm:prSet/>
      <dgm:spPr/>
      <dgm:t>
        <a:bodyPr/>
        <a:lstStyle/>
        <a:p>
          <a:endParaRPr lang="en-US"/>
        </a:p>
      </dgm:t>
    </dgm:pt>
    <dgm:pt modelId="{AE938F2B-C2B3-477E-98DA-91FC2F1E5EBA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i="1"/>
            <a:t>Leitungsaufgabe, Controlling, Beratung, Teamorganisation</a:t>
          </a:r>
          <a:endParaRPr lang="en-US"/>
        </a:p>
      </dgm:t>
    </dgm:pt>
    <dgm:pt modelId="{6265DF9B-6E02-402B-948D-41A6A2C4985E}" type="parTrans" cxnId="{3725BA09-F63C-41DF-A0DA-46D2AAF23171}">
      <dgm:prSet/>
      <dgm:spPr/>
      <dgm:t>
        <a:bodyPr/>
        <a:lstStyle/>
        <a:p>
          <a:endParaRPr lang="en-US"/>
        </a:p>
      </dgm:t>
    </dgm:pt>
    <dgm:pt modelId="{D04C7065-F090-4153-9BB0-51BBCE6E3C93}" type="sibTrans" cxnId="{3725BA09-F63C-41DF-A0DA-46D2AAF23171}">
      <dgm:prSet/>
      <dgm:spPr/>
      <dgm:t>
        <a:bodyPr/>
        <a:lstStyle/>
        <a:p>
          <a:endParaRPr lang="en-US"/>
        </a:p>
      </dgm:t>
    </dgm:pt>
    <dgm:pt modelId="{6048D584-6C93-45E6-8A37-46B3C7C8FF64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Verwaltungsanwendungen:</a:t>
          </a:r>
          <a:endParaRPr lang="en-US"/>
        </a:p>
      </dgm:t>
    </dgm:pt>
    <dgm:pt modelId="{C8BC21B8-0AF1-4098-9DBE-61C1FCB52EE4}" type="parTrans" cxnId="{71711DC8-9B55-4D8D-AB16-6A8520662F31}">
      <dgm:prSet/>
      <dgm:spPr/>
      <dgm:t>
        <a:bodyPr/>
        <a:lstStyle/>
        <a:p>
          <a:endParaRPr lang="en-US"/>
        </a:p>
      </dgm:t>
    </dgm:pt>
    <dgm:pt modelId="{5AF72595-FAF5-4557-91CF-6F04E6879821}" type="sibTrans" cxnId="{71711DC8-9B55-4D8D-AB16-6A8520662F31}">
      <dgm:prSet/>
      <dgm:spPr/>
      <dgm:t>
        <a:bodyPr/>
        <a:lstStyle/>
        <a:p>
          <a:endParaRPr lang="en-US"/>
        </a:p>
      </dgm:t>
    </dgm:pt>
    <dgm:pt modelId="{8D0613D3-64B7-48DE-A515-BAC289C04034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i="1"/>
            <a:t>Personalsysteme, Finanzsysteme, Wahlsysteme</a:t>
          </a:r>
          <a:endParaRPr lang="en-US"/>
        </a:p>
      </dgm:t>
    </dgm:pt>
    <dgm:pt modelId="{363581D5-4F51-425B-A0DD-08EF6953A403}" type="parTrans" cxnId="{B8F2CE25-DAD3-42D4-B42B-47E076992565}">
      <dgm:prSet/>
      <dgm:spPr/>
      <dgm:t>
        <a:bodyPr/>
        <a:lstStyle/>
        <a:p>
          <a:endParaRPr lang="en-US"/>
        </a:p>
      </dgm:t>
    </dgm:pt>
    <dgm:pt modelId="{8EB36C3F-4700-42B4-A468-8BB1FE4D447B}" type="sibTrans" cxnId="{B8F2CE25-DAD3-42D4-B42B-47E076992565}">
      <dgm:prSet/>
      <dgm:spPr/>
      <dgm:t>
        <a:bodyPr/>
        <a:lstStyle/>
        <a:p>
          <a:endParaRPr lang="en-US"/>
        </a:p>
      </dgm:t>
    </dgm:pt>
    <dgm:pt modelId="{E44E59AF-FC18-445F-B1F9-E33E428F3417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Förderanwendungen:</a:t>
          </a:r>
          <a:endParaRPr lang="en-US"/>
        </a:p>
      </dgm:t>
    </dgm:pt>
    <dgm:pt modelId="{D64C6CD9-3D7C-49C6-B2F4-DC6DD82ECF1D}" type="parTrans" cxnId="{E48BA37E-0397-46E7-922A-7ED1A131EDD1}">
      <dgm:prSet/>
      <dgm:spPr/>
      <dgm:t>
        <a:bodyPr/>
        <a:lstStyle/>
        <a:p>
          <a:endParaRPr lang="en-US"/>
        </a:p>
      </dgm:t>
    </dgm:pt>
    <dgm:pt modelId="{A65E311B-55B5-4D92-9454-F159F3D3E6AA}" type="sibTrans" cxnId="{E48BA37E-0397-46E7-922A-7ED1A131EDD1}">
      <dgm:prSet/>
      <dgm:spPr/>
      <dgm:t>
        <a:bodyPr/>
        <a:lstStyle/>
        <a:p>
          <a:endParaRPr lang="en-US"/>
        </a:p>
      </dgm:t>
    </dgm:pt>
    <dgm:pt modelId="{9F1231C3-D27F-4411-875E-98277F8ABC4F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i="1" dirty="0"/>
            <a:t>Fachadministration von </a:t>
          </a:r>
          <a:r>
            <a:rPr lang="de-DE" i="1" dirty="0" err="1"/>
            <a:t>ElektrA</a:t>
          </a:r>
          <a:r>
            <a:rPr lang="de-DE" i="1" dirty="0"/>
            <a:t>, Elan und </a:t>
          </a:r>
          <a:r>
            <a:rPr lang="de-DE" i="1" dirty="0" err="1"/>
            <a:t>Elfin</a:t>
          </a:r>
          <a:r>
            <a:rPr lang="de-DE" i="1" dirty="0"/>
            <a:t>, sowie die Entwicklung vom Formschreiben</a:t>
          </a:r>
          <a:endParaRPr lang="en-US" dirty="0"/>
        </a:p>
      </dgm:t>
    </dgm:pt>
    <dgm:pt modelId="{21E5EB75-082D-4144-BA25-79211DCBB2BF}" type="parTrans" cxnId="{7DB468AA-5921-47E4-ACD9-631FBC44AF59}">
      <dgm:prSet/>
      <dgm:spPr/>
      <dgm:t>
        <a:bodyPr/>
        <a:lstStyle/>
        <a:p>
          <a:endParaRPr lang="en-US"/>
        </a:p>
      </dgm:t>
    </dgm:pt>
    <dgm:pt modelId="{90CEB3DE-9D3E-40C6-9EE8-648AB503C8A7}" type="sibTrans" cxnId="{7DB468AA-5921-47E4-ACD9-631FBC44AF59}">
      <dgm:prSet/>
      <dgm:spPr/>
      <dgm:t>
        <a:bodyPr/>
        <a:lstStyle/>
        <a:p>
          <a:endParaRPr lang="en-US"/>
        </a:p>
      </dgm:t>
    </dgm:pt>
    <dgm:pt modelId="{A43FE8CF-12B0-4C6C-99D4-6EFD6EB953C4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Zentrale Anwendungen:</a:t>
          </a:r>
          <a:endParaRPr lang="en-US"/>
        </a:p>
      </dgm:t>
    </dgm:pt>
    <dgm:pt modelId="{F4534E7B-40EE-4FC3-AD5D-34349880594E}" type="parTrans" cxnId="{D5786655-9BAB-40BA-A558-9EF8588593EE}">
      <dgm:prSet/>
      <dgm:spPr/>
      <dgm:t>
        <a:bodyPr/>
        <a:lstStyle/>
        <a:p>
          <a:endParaRPr lang="en-US"/>
        </a:p>
      </dgm:t>
    </dgm:pt>
    <dgm:pt modelId="{BACCD66E-C20D-4F45-B0C3-D889FC53165E}" type="sibTrans" cxnId="{D5786655-9BAB-40BA-A558-9EF8588593EE}">
      <dgm:prSet/>
      <dgm:spPr/>
      <dgm:t>
        <a:bodyPr/>
        <a:lstStyle/>
        <a:p>
          <a:endParaRPr lang="en-US"/>
        </a:p>
      </dgm:t>
    </dgm:pt>
    <dgm:pt modelId="{EE6F6998-F0CC-4C19-82D4-F78C3FCB5A92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i="1"/>
            <a:t>SharePoint, Workflow, Entwicklung, Assistenzsysteme</a:t>
          </a:r>
          <a:endParaRPr lang="en-US"/>
        </a:p>
      </dgm:t>
    </dgm:pt>
    <dgm:pt modelId="{9E6A2975-E70F-4740-9077-D11D9B1F5A12}" type="parTrans" cxnId="{26DBE152-31FD-4FD4-9EAE-E97C73EB5FC2}">
      <dgm:prSet/>
      <dgm:spPr/>
      <dgm:t>
        <a:bodyPr/>
        <a:lstStyle/>
        <a:p>
          <a:endParaRPr lang="en-US"/>
        </a:p>
      </dgm:t>
    </dgm:pt>
    <dgm:pt modelId="{D59863D2-1ACF-4C8E-AF91-E8CB876B9DEC}" type="sibTrans" cxnId="{26DBE152-31FD-4FD4-9EAE-E97C73EB5FC2}">
      <dgm:prSet/>
      <dgm:spPr/>
      <dgm:t>
        <a:bodyPr/>
        <a:lstStyle/>
        <a:p>
          <a:endParaRPr lang="en-US"/>
        </a:p>
      </dgm:t>
    </dgm:pt>
    <dgm:pt modelId="{88B0DA4A-A619-49A2-A98F-DF8CA91E99DA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1"/>
            <a:t>Anwendungsentwicklung:</a:t>
          </a:r>
          <a:endParaRPr lang="en-US"/>
        </a:p>
      </dgm:t>
    </dgm:pt>
    <dgm:pt modelId="{6AB77DCB-F57F-4C01-BCBE-2668E5F1CD69}" type="parTrans" cxnId="{941C490A-A266-4224-9660-64CEFF06A485}">
      <dgm:prSet/>
      <dgm:spPr/>
      <dgm:t>
        <a:bodyPr/>
        <a:lstStyle/>
        <a:p>
          <a:endParaRPr lang="en-US"/>
        </a:p>
      </dgm:t>
    </dgm:pt>
    <dgm:pt modelId="{B4BFA95C-ACB0-4BE6-A1ED-7C77C30A55AF}" type="sibTrans" cxnId="{941C490A-A266-4224-9660-64CEFF06A485}">
      <dgm:prSet/>
      <dgm:spPr/>
      <dgm:t>
        <a:bodyPr/>
        <a:lstStyle/>
        <a:p>
          <a:endParaRPr lang="en-US"/>
        </a:p>
      </dgm:t>
    </dgm:pt>
    <dgm:pt modelId="{C61AFADC-DB8A-4912-A85B-8866877EE64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Hausinterne</a:t>
          </a:r>
          <a:r>
            <a:rPr lang="en-US" baseline="0" dirty="0"/>
            <a:t> </a:t>
          </a:r>
          <a:r>
            <a:rPr lang="en-US" baseline="0" dirty="0" err="1"/>
            <a:t>Softwareentwicklung</a:t>
          </a:r>
          <a:r>
            <a:rPr lang="en-US" baseline="0" dirty="0"/>
            <a:t> </a:t>
          </a:r>
          <a:r>
            <a:rPr lang="en-US" baseline="0" dirty="0" err="1"/>
            <a:t>u.a.</a:t>
          </a:r>
          <a:r>
            <a:rPr lang="en-US" baseline="0" dirty="0"/>
            <a:t> </a:t>
          </a:r>
          <a:r>
            <a:rPr lang="en-US" baseline="0" dirty="0" err="1"/>
            <a:t>NeuFA</a:t>
          </a:r>
          <a:r>
            <a:rPr lang="en-US" baseline="0" dirty="0"/>
            <a:t>, </a:t>
          </a:r>
          <a:r>
            <a:rPr lang="en-US" baseline="0" dirty="0" err="1"/>
            <a:t>Buchungskachel</a:t>
          </a:r>
          <a:r>
            <a:rPr lang="en-US" baseline="0" dirty="0"/>
            <a:t> und </a:t>
          </a:r>
          <a:r>
            <a:rPr lang="en-US" baseline="0" dirty="0" err="1"/>
            <a:t>Terminplaner</a:t>
          </a:r>
          <a:endParaRPr lang="en-US" dirty="0"/>
        </a:p>
      </dgm:t>
    </dgm:pt>
    <dgm:pt modelId="{C4DC73FA-A699-45A2-BCAC-DEB9288042EE}" type="parTrans" cxnId="{8C4108A9-E390-4787-802D-3088255645CD}">
      <dgm:prSet/>
      <dgm:spPr/>
      <dgm:t>
        <a:bodyPr/>
        <a:lstStyle/>
        <a:p>
          <a:endParaRPr lang="en-US"/>
        </a:p>
      </dgm:t>
    </dgm:pt>
    <dgm:pt modelId="{A53FD3FE-A7BF-4748-9B42-FF5B4A3FA212}" type="sibTrans" cxnId="{8C4108A9-E390-4787-802D-3088255645CD}">
      <dgm:prSet/>
      <dgm:spPr/>
      <dgm:t>
        <a:bodyPr/>
        <a:lstStyle/>
        <a:p>
          <a:endParaRPr lang="en-US"/>
        </a:p>
      </dgm:t>
    </dgm:pt>
    <dgm:pt modelId="{710EF447-ADF5-4255-898F-1AA13FE24FAA}" type="pres">
      <dgm:prSet presAssocID="{140B4ADB-E95E-4C74-AF32-399DD4EB452A}" presName="root" presStyleCnt="0">
        <dgm:presLayoutVars>
          <dgm:dir/>
          <dgm:resizeHandles val="exact"/>
        </dgm:presLayoutVars>
      </dgm:prSet>
      <dgm:spPr/>
    </dgm:pt>
    <dgm:pt modelId="{9CAB1B14-6332-479D-9430-8B553611AEE5}" type="pres">
      <dgm:prSet presAssocID="{45C91B55-0AA6-49AF-A9BD-89260CD3EFAA}" presName="compNode" presStyleCnt="0"/>
      <dgm:spPr/>
    </dgm:pt>
    <dgm:pt modelId="{1638817A-7CDC-4527-8E35-A9EEB6D49C68}" type="pres">
      <dgm:prSet presAssocID="{45C91B55-0AA6-49AF-A9BD-89260CD3EFAA}" presName="bgRect" presStyleLbl="bgShp" presStyleIdx="0" presStyleCnt="5"/>
      <dgm:spPr/>
    </dgm:pt>
    <dgm:pt modelId="{C981DA7D-1D08-47F1-A6AA-A40E98A65D24}" type="pres">
      <dgm:prSet presAssocID="{45C91B55-0AA6-49AF-A9BD-89260CD3EFA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sprechung"/>
        </a:ext>
      </dgm:extLst>
    </dgm:pt>
    <dgm:pt modelId="{6A19EE14-0AA1-49F1-A93B-F2BE55A7298E}" type="pres">
      <dgm:prSet presAssocID="{45C91B55-0AA6-49AF-A9BD-89260CD3EFAA}" presName="spaceRect" presStyleCnt="0"/>
      <dgm:spPr/>
    </dgm:pt>
    <dgm:pt modelId="{E1AD5937-7564-45E0-8F42-46A2702B989B}" type="pres">
      <dgm:prSet presAssocID="{45C91B55-0AA6-49AF-A9BD-89260CD3EFAA}" presName="parTx" presStyleLbl="revTx" presStyleIdx="0" presStyleCnt="10">
        <dgm:presLayoutVars>
          <dgm:chMax val="0"/>
          <dgm:chPref val="0"/>
        </dgm:presLayoutVars>
      </dgm:prSet>
      <dgm:spPr/>
    </dgm:pt>
    <dgm:pt modelId="{2D199489-6634-4BE5-82AD-F989CE840483}" type="pres">
      <dgm:prSet presAssocID="{45C91B55-0AA6-49AF-A9BD-89260CD3EFAA}" presName="desTx" presStyleLbl="revTx" presStyleIdx="1" presStyleCnt="10">
        <dgm:presLayoutVars/>
      </dgm:prSet>
      <dgm:spPr/>
    </dgm:pt>
    <dgm:pt modelId="{93DB5433-C98F-44BE-857A-7A3E8922BE12}" type="pres">
      <dgm:prSet presAssocID="{ABF8E0E9-D41F-4958-8A91-5BE01AF4395C}" presName="sibTrans" presStyleCnt="0"/>
      <dgm:spPr/>
    </dgm:pt>
    <dgm:pt modelId="{5A6E88BE-C248-42F7-B2B5-C201A91F74A9}" type="pres">
      <dgm:prSet presAssocID="{6048D584-6C93-45E6-8A37-46B3C7C8FF64}" presName="compNode" presStyleCnt="0"/>
      <dgm:spPr/>
    </dgm:pt>
    <dgm:pt modelId="{D268EFD0-5A8C-4855-8F09-2CD9B6877C08}" type="pres">
      <dgm:prSet presAssocID="{6048D584-6C93-45E6-8A37-46B3C7C8FF64}" presName="bgRect" presStyleLbl="bgShp" presStyleIdx="1" presStyleCnt="5"/>
      <dgm:spPr/>
    </dgm:pt>
    <dgm:pt modelId="{973CDAB7-5665-4167-816E-5BA9C6FBFC8F}" type="pres">
      <dgm:prSet presAssocID="{6048D584-6C93-45E6-8A37-46B3C7C8FF6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ntertitel"/>
        </a:ext>
      </dgm:extLst>
    </dgm:pt>
    <dgm:pt modelId="{F5492DCE-BBEF-4349-96A5-E9884B341E98}" type="pres">
      <dgm:prSet presAssocID="{6048D584-6C93-45E6-8A37-46B3C7C8FF64}" presName="spaceRect" presStyleCnt="0"/>
      <dgm:spPr/>
    </dgm:pt>
    <dgm:pt modelId="{8844739B-DFD8-4F6E-9AE7-FAB69E0D90DC}" type="pres">
      <dgm:prSet presAssocID="{6048D584-6C93-45E6-8A37-46B3C7C8FF64}" presName="parTx" presStyleLbl="revTx" presStyleIdx="2" presStyleCnt="10">
        <dgm:presLayoutVars>
          <dgm:chMax val="0"/>
          <dgm:chPref val="0"/>
        </dgm:presLayoutVars>
      </dgm:prSet>
      <dgm:spPr/>
    </dgm:pt>
    <dgm:pt modelId="{6A5972EB-6F6A-4B0B-904E-4880FF542BF2}" type="pres">
      <dgm:prSet presAssocID="{6048D584-6C93-45E6-8A37-46B3C7C8FF64}" presName="desTx" presStyleLbl="revTx" presStyleIdx="3" presStyleCnt="10">
        <dgm:presLayoutVars/>
      </dgm:prSet>
      <dgm:spPr/>
    </dgm:pt>
    <dgm:pt modelId="{3A318A18-E419-4D40-89A9-844D436235EF}" type="pres">
      <dgm:prSet presAssocID="{5AF72595-FAF5-4557-91CF-6F04E6879821}" presName="sibTrans" presStyleCnt="0"/>
      <dgm:spPr/>
    </dgm:pt>
    <dgm:pt modelId="{8CBD8281-3A59-4028-9F5E-2DF06EF94286}" type="pres">
      <dgm:prSet presAssocID="{E44E59AF-FC18-445F-B1F9-E33E428F3417}" presName="compNode" presStyleCnt="0"/>
      <dgm:spPr/>
    </dgm:pt>
    <dgm:pt modelId="{24C48A28-6459-4060-8BAE-93E10416CEEC}" type="pres">
      <dgm:prSet presAssocID="{E44E59AF-FC18-445F-B1F9-E33E428F3417}" presName="bgRect" presStyleLbl="bgShp" presStyleIdx="2" presStyleCnt="5"/>
      <dgm:spPr/>
    </dgm:pt>
    <dgm:pt modelId="{D85339EE-A56E-4079-8F21-2A5CCA98B25D}" type="pres">
      <dgm:prSet presAssocID="{E44E59AF-FC18-445F-B1F9-E33E428F341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DB272B5B-B722-47B1-98D8-9A4C28F771C0}" type="pres">
      <dgm:prSet presAssocID="{E44E59AF-FC18-445F-B1F9-E33E428F3417}" presName="spaceRect" presStyleCnt="0"/>
      <dgm:spPr/>
    </dgm:pt>
    <dgm:pt modelId="{92923CBB-6B6E-4DDB-A0DF-B2DEF115B8DC}" type="pres">
      <dgm:prSet presAssocID="{E44E59AF-FC18-445F-B1F9-E33E428F3417}" presName="parTx" presStyleLbl="revTx" presStyleIdx="4" presStyleCnt="10">
        <dgm:presLayoutVars>
          <dgm:chMax val="0"/>
          <dgm:chPref val="0"/>
        </dgm:presLayoutVars>
      </dgm:prSet>
      <dgm:spPr/>
    </dgm:pt>
    <dgm:pt modelId="{B78AF476-0FB1-43DC-B2FD-8412A3A29F72}" type="pres">
      <dgm:prSet presAssocID="{E44E59AF-FC18-445F-B1F9-E33E428F3417}" presName="desTx" presStyleLbl="revTx" presStyleIdx="5" presStyleCnt="10">
        <dgm:presLayoutVars/>
      </dgm:prSet>
      <dgm:spPr/>
    </dgm:pt>
    <dgm:pt modelId="{CAFE3045-54E1-40BC-B2A9-0235A4577814}" type="pres">
      <dgm:prSet presAssocID="{A65E311B-55B5-4D92-9454-F159F3D3E6AA}" presName="sibTrans" presStyleCnt="0"/>
      <dgm:spPr/>
    </dgm:pt>
    <dgm:pt modelId="{8D05B855-A530-424E-9CCC-52E422F1F6A4}" type="pres">
      <dgm:prSet presAssocID="{A43FE8CF-12B0-4C6C-99D4-6EFD6EB953C4}" presName="compNode" presStyleCnt="0"/>
      <dgm:spPr/>
    </dgm:pt>
    <dgm:pt modelId="{9DDEAE71-BBFC-4830-90B5-FBDF8F207C4F}" type="pres">
      <dgm:prSet presAssocID="{A43FE8CF-12B0-4C6C-99D4-6EFD6EB953C4}" presName="bgRect" presStyleLbl="bgShp" presStyleIdx="3" presStyleCnt="5"/>
      <dgm:spPr/>
    </dgm:pt>
    <dgm:pt modelId="{2F702258-1365-425A-9CF3-AB52C9B713CC}" type="pres">
      <dgm:prSet presAssocID="{A43FE8CF-12B0-4C6C-99D4-6EFD6EB953C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nutzer"/>
        </a:ext>
      </dgm:extLst>
    </dgm:pt>
    <dgm:pt modelId="{61F23877-4CF3-4D58-9008-EABC2530F01D}" type="pres">
      <dgm:prSet presAssocID="{A43FE8CF-12B0-4C6C-99D4-6EFD6EB953C4}" presName="spaceRect" presStyleCnt="0"/>
      <dgm:spPr/>
    </dgm:pt>
    <dgm:pt modelId="{C01CDFFB-ADC0-4B58-80DB-8885DF345C4D}" type="pres">
      <dgm:prSet presAssocID="{A43FE8CF-12B0-4C6C-99D4-6EFD6EB953C4}" presName="parTx" presStyleLbl="revTx" presStyleIdx="6" presStyleCnt="10">
        <dgm:presLayoutVars>
          <dgm:chMax val="0"/>
          <dgm:chPref val="0"/>
        </dgm:presLayoutVars>
      </dgm:prSet>
      <dgm:spPr/>
    </dgm:pt>
    <dgm:pt modelId="{E848E583-3EDE-4D60-ABC6-CBC82100D00D}" type="pres">
      <dgm:prSet presAssocID="{A43FE8CF-12B0-4C6C-99D4-6EFD6EB953C4}" presName="desTx" presStyleLbl="revTx" presStyleIdx="7" presStyleCnt="10">
        <dgm:presLayoutVars/>
      </dgm:prSet>
      <dgm:spPr/>
    </dgm:pt>
    <dgm:pt modelId="{A3C97167-FAE8-4EF1-9D7F-EF7B2C2E3B57}" type="pres">
      <dgm:prSet presAssocID="{BACCD66E-C20D-4F45-B0C3-D889FC53165E}" presName="sibTrans" presStyleCnt="0"/>
      <dgm:spPr/>
    </dgm:pt>
    <dgm:pt modelId="{0D74C3FB-A9DE-4826-8209-210E4107CF58}" type="pres">
      <dgm:prSet presAssocID="{88B0DA4A-A619-49A2-A98F-DF8CA91E99DA}" presName="compNode" presStyleCnt="0"/>
      <dgm:spPr/>
    </dgm:pt>
    <dgm:pt modelId="{5DED63EC-BCCE-4C8D-B81D-7609CBA4AE8D}" type="pres">
      <dgm:prSet presAssocID="{88B0DA4A-A619-49A2-A98F-DF8CA91E99DA}" presName="bgRect" presStyleLbl="bgShp" presStyleIdx="4" presStyleCnt="5"/>
      <dgm:spPr/>
    </dgm:pt>
    <dgm:pt modelId="{62BD36EE-52F5-493F-B1C4-3A4A85904F20}" type="pres">
      <dgm:prSet presAssocID="{88B0DA4A-A619-49A2-A98F-DF8CA91E99D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A47ED6FD-8DB3-4C1A-BB02-28AC82BA9C65}" type="pres">
      <dgm:prSet presAssocID="{88B0DA4A-A619-49A2-A98F-DF8CA91E99DA}" presName="spaceRect" presStyleCnt="0"/>
      <dgm:spPr/>
    </dgm:pt>
    <dgm:pt modelId="{791E95C7-D3F5-425A-9C7E-7AEA807CEB85}" type="pres">
      <dgm:prSet presAssocID="{88B0DA4A-A619-49A2-A98F-DF8CA91E99DA}" presName="parTx" presStyleLbl="revTx" presStyleIdx="8" presStyleCnt="10">
        <dgm:presLayoutVars>
          <dgm:chMax val="0"/>
          <dgm:chPref val="0"/>
        </dgm:presLayoutVars>
      </dgm:prSet>
      <dgm:spPr/>
    </dgm:pt>
    <dgm:pt modelId="{E455DDA5-AC42-4E12-B2A2-F88D170BB8F6}" type="pres">
      <dgm:prSet presAssocID="{88B0DA4A-A619-49A2-A98F-DF8CA91E99DA}" presName="desTx" presStyleLbl="revTx" presStyleIdx="9" presStyleCnt="10">
        <dgm:presLayoutVars/>
      </dgm:prSet>
      <dgm:spPr/>
    </dgm:pt>
  </dgm:ptLst>
  <dgm:cxnLst>
    <dgm:cxn modelId="{6C19E401-B5FC-4D2B-904C-D4088F9A7E77}" type="presOf" srcId="{88B0DA4A-A619-49A2-A98F-DF8CA91E99DA}" destId="{791E95C7-D3F5-425A-9C7E-7AEA807CEB85}" srcOrd="0" destOrd="0" presId="urn:microsoft.com/office/officeart/2018/2/layout/IconVerticalSolidList"/>
    <dgm:cxn modelId="{A1C77805-C170-4B36-9439-E508662D508C}" srcId="{140B4ADB-E95E-4C74-AF32-399DD4EB452A}" destId="{45C91B55-0AA6-49AF-A9BD-89260CD3EFAA}" srcOrd="0" destOrd="0" parTransId="{CC77A1F8-3599-4FCE-BEDB-EBDB5DB5FC39}" sibTransId="{ABF8E0E9-D41F-4958-8A91-5BE01AF4395C}"/>
    <dgm:cxn modelId="{3725BA09-F63C-41DF-A0DA-46D2AAF23171}" srcId="{45C91B55-0AA6-49AF-A9BD-89260CD3EFAA}" destId="{AE938F2B-C2B3-477E-98DA-91FC2F1E5EBA}" srcOrd="0" destOrd="0" parTransId="{6265DF9B-6E02-402B-948D-41A6A2C4985E}" sibTransId="{D04C7065-F090-4153-9BB0-51BBCE6E3C93}"/>
    <dgm:cxn modelId="{941C490A-A266-4224-9660-64CEFF06A485}" srcId="{140B4ADB-E95E-4C74-AF32-399DD4EB452A}" destId="{88B0DA4A-A619-49A2-A98F-DF8CA91E99DA}" srcOrd="4" destOrd="0" parTransId="{6AB77DCB-F57F-4C01-BCBE-2668E5F1CD69}" sibTransId="{B4BFA95C-ACB0-4BE6-A1ED-7C77C30A55AF}"/>
    <dgm:cxn modelId="{1E317424-0AC2-4B56-B98F-D20CA2731E5E}" type="presOf" srcId="{EE6F6998-F0CC-4C19-82D4-F78C3FCB5A92}" destId="{E848E583-3EDE-4D60-ABC6-CBC82100D00D}" srcOrd="0" destOrd="0" presId="urn:microsoft.com/office/officeart/2018/2/layout/IconVerticalSolidList"/>
    <dgm:cxn modelId="{B8F2CE25-DAD3-42D4-B42B-47E076992565}" srcId="{6048D584-6C93-45E6-8A37-46B3C7C8FF64}" destId="{8D0613D3-64B7-48DE-A515-BAC289C04034}" srcOrd="0" destOrd="0" parTransId="{363581D5-4F51-425B-A0DD-08EF6953A403}" sibTransId="{8EB36C3F-4700-42B4-A468-8BB1FE4D447B}"/>
    <dgm:cxn modelId="{056E1A37-EECA-4BC3-AB43-CF74A8CB6623}" type="presOf" srcId="{45C91B55-0AA6-49AF-A9BD-89260CD3EFAA}" destId="{E1AD5937-7564-45E0-8F42-46A2702B989B}" srcOrd="0" destOrd="0" presId="urn:microsoft.com/office/officeart/2018/2/layout/IconVerticalSolidList"/>
    <dgm:cxn modelId="{8D6D015B-4C2A-4A2A-8315-DC074083DE33}" type="presOf" srcId="{140B4ADB-E95E-4C74-AF32-399DD4EB452A}" destId="{710EF447-ADF5-4255-898F-1AA13FE24FAA}" srcOrd="0" destOrd="0" presId="urn:microsoft.com/office/officeart/2018/2/layout/IconVerticalSolidList"/>
    <dgm:cxn modelId="{23C0885E-0E47-4CC8-9ACA-A40240EEFA51}" type="presOf" srcId="{9F1231C3-D27F-4411-875E-98277F8ABC4F}" destId="{B78AF476-0FB1-43DC-B2FD-8412A3A29F72}" srcOrd="0" destOrd="0" presId="urn:microsoft.com/office/officeart/2018/2/layout/IconVerticalSolidList"/>
    <dgm:cxn modelId="{32DA554D-E179-4D82-B8BF-1E0FB91DED9F}" type="presOf" srcId="{C61AFADC-DB8A-4912-A85B-8866877EE64B}" destId="{E455DDA5-AC42-4E12-B2A2-F88D170BB8F6}" srcOrd="0" destOrd="0" presId="urn:microsoft.com/office/officeart/2018/2/layout/IconVerticalSolidList"/>
    <dgm:cxn modelId="{26DBE152-31FD-4FD4-9EAE-E97C73EB5FC2}" srcId="{A43FE8CF-12B0-4C6C-99D4-6EFD6EB953C4}" destId="{EE6F6998-F0CC-4C19-82D4-F78C3FCB5A92}" srcOrd="0" destOrd="0" parTransId="{9E6A2975-E70F-4740-9077-D11D9B1F5A12}" sibTransId="{D59863D2-1ACF-4C8E-AF91-E8CB876B9DEC}"/>
    <dgm:cxn modelId="{82924075-2E07-4481-8A51-D198C4D20F4B}" type="presOf" srcId="{A43FE8CF-12B0-4C6C-99D4-6EFD6EB953C4}" destId="{C01CDFFB-ADC0-4B58-80DB-8885DF345C4D}" srcOrd="0" destOrd="0" presId="urn:microsoft.com/office/officeart/2018/2/layout/IconVerticalSolidList"/>
    <dgm:cxn modelId="{D5786655-9BAB-40BA-A558-9EF8588593EE}" srcId="{140B4ADB-E95E-4C74-AF32-399DD4EB452A}" destId="{A43FE8CF-12B0-4C6C-99D4-6EFD6EB953C4}" srcOrd="3" destOrd="0" parTransId="{F4534E7B-40EE-4FC3-AD5D-34349880594E}" sibTransId="{BACCD66E-C20D-4F45-B0C3-D889FC53165E}"/>
    <dgm:cxn modelId="{D6138F5A-3CF0-4671-B4F8-8270C5B41D24}" type="presOf" srcId="{AE938F2B-C2B3-477E-98DA-91FC2F1E5EBA}" destId="{2D199489-6634-4BE5-82AD-F989CE840483}" srcOrd="0" destOrd="0" presId="urn:microsoft.com/office/officeart/2018/2/layout/IconVerticalSolidList"/>
    <dgm:cxn modelId="{E48BA37E-0397-46E7-922A-7ED1A131EDD1}" srcId="{140B4ADB-E95E-4C74-AF32-399DD4EB452A}" destId="{E44E59AF-FC18-445F-B1F9-E33E428F3417}" srcOrd="2" destOrd="0" parTransId="{D64C6CD9-3D7C-49C6-B2F4-DC6DD82ECF1D}" sibTransId="{A65E311B-55B5-4D92-9454-F159F3D3E6AA}"/>
    <dgm:cxn modelId="{E03C8481-F96C-4D3C-960B-D6D45AD490EB}" type="presOf" srcId="{E44E59AF-FC18-445F-B1F9-E33E428F3417}" destId="{92923CBB-6B6E-4DDB-A0DF-B2DEF115B8DC}" srcOrd="0" destOrd="0" presId="urn:microsoft.com/office/officeart/2018/2/layout/IconVerticalSolidList"/>
    <dgm:cxn modelId="{8C4108A9-E390-4787-802D-3088255645CD}" srcId="{88B0DA4A-A619-49A2-A98F-DF8CA91E99DA}" destId="{C61AFADC-DB8A-4912-A85B-8866877EE64B}" srcOrd="0" destOrd="0" parTransId="{C4DC73FA-A699-45A2-BCAC-DEB9288042EE}" sibTransId="{A53FD3FE-A7BF-4748-9B42-FF5B4A3FA212}"/>
    <dgm:cxn modelId="{7DB468AA-5921-47E4-ACD9-631FBC44AF59}" srcId="{E44E59AF-FC18-445F-B1F9-E33E428F3417}" destId="{9F1231C3-D27F-4411-875E-98277F8ABC4F}" srcOrd="0" destOrd="0" parTransId="{21E5EB75-082D-4144-BA25-79211DCBB2BF}" sibTransId="{90CEB3DE-9D3E-40C6-9EE8-648AB503C8A7}"/>
    <dgm:cxn modelId="{71711DC8-9B55-4D8D-AB16-6A8520662F31}" srcId="{140B4ADB-E95E-4C74-AF32-399DD4EB452A}" destId="{6048D584-6C93-45E6-8A37-46B3C7C8FF64}" srcOrd="1" destOrd="0" parTransId="{C8BC21B8-0AF1-4098-9DBE-61C1FCB52EE4}" sibTransId="{5AF72595-FAF5-4557-91CF-6F04E6879821}"/>
    <dgm:cxn modelId="{2C8E96D5-3D7D-466C-8175-2520897E898D}" type="presOf" srcId="{6048D584-6C93-45E6-8A37-46B3C7C8FF64}" destId="{8844739B-DFD8-4F6E-9AE7-FAB69E0D90DC}" srcOrd="0" destOrd="0" presId="urn:microsoft.com/office/officeart/2018/2/layout/IconVerticalSolidList"/>
    <dgm:cxn modelId="{5DE13BFC-DEB9-4D0C-A49F-F130FC144B4C}" type="presOf" srcId="{8D0613D3-64B7-48DE-A515-BAC289C04034}" destId="{6A5972EB-6F6A-4B0B-904E-4880FF542BF2}" srcOrd="0" destOrd="0" presId="urn:microsoft.com/office/officeart/2018/2/layout/IconVerticalSolidList"/>
    <dgm:cxn modelId="{6E74EB56-E4CF-4108-8D0F-EFA3F5A4DAA3}" type="presParOf" srcId="{710EF447-ADF5-4255-898F-1AA13FE24FAA}" destId="{9CAB1B14-6332-479D-9430-8B553611AEE5}" srcOrd="0" destOrd="0" presId="urn:microsoft.com/office/officeart/2018/2/layout/IconVerticalSolidList"/>
    <dgm:cxn modelId="{1CC03964-2F81-45D2-A0FB-04F09B361667}" type="presParOf" srcId="{9CAB1B14-6332-479D-9430-8B553611AEE5}" destId="{1638817A-7CDC-4527-8E35-A9EEB6D49C68}" srcOrd="0" destOrd="0" presId="urn:microsoft.com/office/officeart/2018/2/layout/IconVerticalSolidList"/>
    <dgm:cxn modelId="{7D1E553A-4177-4CF0-9F07-A4C7E33C442C}" type="presParOf" srcId="{9CAB1B14-6332-479D-9430-8B553611AEE5}" destId="{C981DA7D-1D08-47F1-A6AA-A40E98A65D24}" srcOrd="1" destOrd="0" presId="urn:microsoft.com/office/officeart/2018/2/layout/IconVerticalSolidList"/>
    <dgm:cxn modelId="{365B9894-9BCA-49CE-A24B-00A0611626B0}" type="presParOf" srcId="{9CAB1B14-6332-479D-9430-8B553611AEE5}" destId="{6A19EE14-0AA1-49F1-A93B-F2BE55A7298E}" srcOrd="2" destOrd="0" presId="urn:microsoft.com/office/officeart/2018/2/layout/IconVerticalSolidList"/>
    <dgm:cxn modelId="{AE1E222E-7EED-492C-B774-4DA6CCB86B4C}" type="presParOf" srcId="{9CAB1B14-6332-479D-9430-8B553611AEE5}" destId="{E1AD5937-7564-45E0-8F42-46A2702B989B}" srcOrd="3" destOrd="0" presId="urn:microsoft.com/office/officeart/2018/2/layout/IconVerticalSolidList"/>
    <dgm:cxn modelId="{93BC2D05-1A4B-4829-B62C-ED20F135792E}" type="presParOf" srcId="{9CAB1B14-6332-479D-9430-8B553611AEE5}" destId="{2D199489-6634-4BE5-82AD-F989CE840483}" srcOrd="4" destOrd="0" presId="urn:microsoft.com/office/officeart/2018/2/layout/IconVerticalSolidList"/>
    <dgm:cxn modelId="{DA985920-BE8A-423E-B2D1-E3F3D2C41CF4}" type="presParOf" srcId="{710EF447-ADF5-4255-898F-1AA13FE24FAA}" destId="{93DB5433-C98F-44BE-857A-7A3E8922BE12}" srcOrd="1" destOrd="0" presId="urn:microsoft.com/office/officeart/2018/2/layout/IconVerticalSolidList"/>
    <dgm:cxn modelId="{4F766265-01CE-45E7-8E2B-A34CEE865F95}" type="presParOf" srcId="{710EF447-ADF5-4255-898F-1AA13FE24FAA}" destId="{5A6E88BE-C248-42F7-B2B5-C201A91F74A9}" srcOrd="2" destOrd="0" presId="urn:microsoft.com/office/officeart/2018/2/layout/IconVerticalSolidList"/>
    <dgm:cxn modelId="{19BA1259-387A-4560-A1BA-CEE0027D6786}" type="presParOf" srcId="{5A6E88BE-C248-42F7-B2B5-C201A91F74A9}" destId="{D268EFD0-5A8C-4855-8F09-2CD9B6877C08}" srcOrd="0" destOrd="0" presId="urn:microsoft.com/office/officeart/2018/2/layout/IconVerticalSolidList"/>
    <dgm:cxn modelId="{A5873933-2937-4C22-B72A-7F2D3C4658FF}" type="presParOf" srcId="{5A6E88BE-C248-42F7-B2B5-C201A91F74A9}" destId="{973CDAB7-5665-4167-816E-5BA9C6FBFC8F}" srcOrd="1" destOrd="0" presId="urn:microsoft.com/office/officeart/2018/2/layout/IconVerticalSolidList"/>
    <dgm:cxn modelId="{26D98F4D-33A9-4F22-BFCC-B7F74B675503}" type="presParOf" srcId="{5A6E88BE-C248-42F7-B2B5-C201A91F74A9}" destId="{F5492DCE-BBEF-4349-96A5-E9884B341E98}" srcOrd="2" destOrd="0" presId="urn:microsoft.com/office/officeart/2018/2/layout/IconVerticalSolidList"/>
    <dgm:cxn modelId="{CF3747E6-7557-47FB-9646-E42D42C6145A}" type="presParOf" srcId="{5A6E88BE-C248-42F7-B2B5-C201A91F74A9}" destId="{8844739B-DFD8-4F6E-9AE7-FAB69E0D90DC}" srcOrd="3" destOrd="0" presId="urn:microsoft.com/office/officeart/2018/2/layout/IconVerticalSolidList"/>
    <dgm:cxn modelId="{75160735-F7CA-45F5-BDB7-C2F9D889B759}" type="presParOf" srcId="{5A6E88BE-C248-42F7-B2B5-C201A91F74A9}" destId="{6A5972EB-6F6A-4B0B-904E-4880FF542BF2}" srcOrd="4" destOrd="0" presId="urn:microsoft.com/office/officeart/2018/2/layout/IconVerticalSolidList"/>
    <dgm:cxn modelId="{02F6FAFE-5649-4AF3-AE62-EEE936CD9D23}" type="presParOf" srcId="{710EF447-ADF5-4255-898F-1AA13FE24FAA}" destId="{3A318A18-E419-4D40-89A9-844D436235EF}" srcOrd="3" destOrd="0" presId="urn:microsoft.com/office/officeart/2018/2/layout/IconVerticalSolidList"/>
    <dgm:cxn modelId="{868701A2-13B2-414B-9219-2148B70E397A}" type="presParOf" srcId="{710EF447-ADF5-4255-898F-1AA13FE24FAA}" destId="{8CBD8281-3A59-4028-9F5E-2DF06EF94286}" srcOrd="4" destOrd="0" presId="urn:microsoft.com/office/officeart/2018/2/layout/IconVerticalSolidList"/>
    <dgm:cxn modelId="{18E1FC52-0FFD-46BE-A737-331779558114}" type="presParOf" srcId="{8CBD8281-3A59-4028-9F5E-2DF06EF94286}" destId="{24C48A28-6459-4060-8BAE-93E10416CEEC}" srcOrd="0" destOrd="0" presId="urn:microsoft.com/office/officeart/2018/2/layout/IconVerticalSolidList"/>
    <dgm:cxn modelId="{CD3FCE24-E9F2-433D-944C-F7374CFC786C}" type="presParOf" srcId="{8CBD8281-3A59-4028-9F5E-2DF06EF94286}" destId="{D85339EE-A56E-4079-8F21-2A5CCA98B25D}" srcOrd="1" destOrd="0" presId="urn:microsoft.com/office/officeart/2018/2/layout/IconVerticalSolidList"/>
    <dgm:cxn modelId="{30458EA3-2F55-4CE8-AB73-D8BB8709E5A1}" type="presParOf" srcId="{8CBD8281-3A59-4028-9F5E-2DF06EF94286}" destId="{DB272B5B-B722-47B1-98D8-9A4C28F771C0}" srcOrd="2" destOrd="0" presId="urn:microsoft.com/office/officeart/2018/2/layout/IconVerticalSolidList"/>
    <dgm:cxn modelId="{8FFA4246-B0F4-46C0-B56A-CD7006CD6487}" type="presParOf" srcId="{8CBD8281-3A59-4028-9F5E-2DF06EF94286}" destId="{92923CBB-6B6E-4DDB-A0DF-B2DEF115B8DC}" srcOrd="3" destOrd="0" presId="urn:microsoft.com/office/officeart/2018/2/layout/IconVerticalSolidList"/>
    <dgm:cxn modelId="{8B5B9E78-5A47-4397-9B0A-67F48E0EF33F}" type="presParOf" srcId="{8CBD8281-3A59-4028-9F5E-2DF06EF94286}" destId="{B78AF476-0FB1-43DC-B2FD-8412A3A29F72}" srcOrd="4" destOrd="0" presId="urn:microsoft.com/office/officeart/2018/2/layout/IconVerticalSolidList"/>
    <dgm:cxn modelId="{16D9DF10-E235-4ECB-B45B-9C13D0C1937D}" type="presParOf" srcId="{710EF447-ADF5-4255-898F-1AA13FE24FAA}" destId="{CAFE3045-54E1-40BC-B2A9-0235A4577814}" srcOrd="5" destOrd="0" presId="urn:microsoft.com/office/officeart/2018/2/layout/IconVerticalSolidList"/>
    <dgm:cxn modelId="{F7FA1B18-B04B-4F89-B247-26DE02F1D264}" type="presParOf" srcId="{710EF447-ADF5-4255-898F-1AA13FE24FAA}" destId="{8D05B855-A530-424E-9CCC-52E422F1F6A4}" srcOrd="6" destOrd="0" presId="urn:microsoft.com/office/officeart/2018/2/layout/IconVerticalSolidList"/>
    <dgm:cxn modelId="{D9D38331-6CDD-4F60-B42C-18429D8C87E5}" type="presParOf" srcId="{8D05B855-A530-424E-9CCC-52E422F1F6A4}" destId="{9DDEAE71-BBFC-4830-90B5-FBDF8F207C4F}" srcOrd="0" destOrd="0" presId="urn:microsoft.com/office/officeart/2018/2/layout/IconVerticalSolidList"/>
    <dgm:cxn modelId="{7AD4837C-32CF-45E6-9C08-A69822F0F7FA}" type="presParOf" srcId="{8D05B855-A530-424E-9CCC-52E422F1F6A4}" destId="{2F702258-1365-425A-9CF3-AB52C9B713CC}" srcOrd="1" destOrd="0" presId="urn:microsoft.com/office/officeart/2018/2/layout/IconVerticalSolidList"/>
    <dgm:cxn modelId="{C5C275F6-358D-4B8F-B0DE-2181A950182E}" type="presParOf" srcId="{8D05B855-A530-424E-9CCC-52E422F1F6A4}" destId="{61F23877-4CF3-4D58-9008-EABC2530F01D}" srcOrd="2" destOrd="0" presId="urn:microsoft.com/office/officeart/2018/2/layout/IconVerticalSolidList"/>
    <dgm:cxn modelId="{38CA8C88-86C8-45BB-953A-8FB1D8399FB2}" type="presParOf" srcId="{8D05B855-A530-424E-9CCC-52E422F1F6A4}" destId="{C01CDFFB-ADC0-4B58-80DB-8885DF345C4D}" srcOrd="3" destOrd="0" presId="urn:microsoft.com/office/officeart/2018/2/layout/IconVerticalSolidList"/>
    <dgm:cxn modelId="{2ED8C83A-1DD1-4794-8E32-3B0AE95804DD}" type="presParOf" srcId="{8D05B855-A530-424E-9CCC-52E422F1F6A4}" destId="{E848E583-3EDE-4D60-ABC6-CBC82100D00D}" srcOrd="4" destOrd="0" presId="urn:microsoft.com/office/officeart/2018/2/layout/IconVerticalSolidList"/>
    <dgm:cxn modelId="{38BB7412-E517-41E8-B133-1757C4A34403}" type="presParOf" srcId="{710EF447-ADF5-4255-898F-1AA13FE24FAA}" destId="{A3C97167-FAE8-4EF1-9D7F-EF7B2C2E3B57}" srcOrd="7" destOrd="0" presId="urn:microsoft.com/office/officeart/2018/2/layout/IconVerticalSolidList"/>
    <dgm:cxn modelId="{25938A1A-E8B7-4ACE-9593-63BB88419940}" type="presParOf" srcId="{710EF447-ADF5-4255-898F-1AA13FE24FAA}" destId="{0D74C3FB-A9DE-4826-8209-210E4107CF58}" srcOrd="8" destOrd="0" presId="urn:microsoft.com/office/officeart/2018/2/layout/IconVerticalSolidList"/>
    <dgm:cxn modelId="{957B4813-2FAA-4AEC-AE59-2CC64C3B818E}" type="presParOf" srcId="{0D74C3FB-A9DE-4826-8209-210E4107CF58}" destId="{5DED63EC-BCCE-4C8D-B81D-7609CBA4AE8D}" srcOrd="0" destOrd="0" presId="urn:microsoft.com/office/officeart/2018/2/layout/IconVerticalSolidList"/>
    <dgm:cxn modelId="{BF0C36BF-1423-4088-9C96-60CF6FA80E0D}" type="presParOf" srcId="{0D74C3FB-A9DE-4826-8209-210E4107CF58}" destId="{62BD36EE-52F5-493F-B1C4-3A4A85904F20}" srcOrd="1" destOrd="0" presId="urn:microsoft.com/office/officeart/2018/2/layout/IconVerticalSolidList"/>
    <dgm:cxn modelId="{17E8EA4D-0915-4AD1-8D1C-C0659BEA88C8}" type="presParOf" srcId="{0D74C3FB-A9DE-4826-8209-210E4107CF58}" destId="{A47ED6FD-8DB3-4C1A-BB02-28AC82BA9C65}" srcOrd="2" destOrd="0" presId="urn:microsoft.com/office/officeart/2018/2/layout/IconVerticalSolidList"/>
    <dgm:cxn modelId="{4F105790-A0D0-4A89-8679-351D749EF4F6}" type="presParOf" srcId="{0D74C3FB-A9DE-4826-8209-210E4107CF58}" destId="{791E95C7-D3F5-425A-9C7E-7AEA807CEB85}" srcOrd="3" destOrd="0" presId="urn:microsoft.com/office/officeart/2018/2/layout/IconVerticalSolidList"/>
    <dgm:cxn modelId="{FEAC9ECC-94D5-47FC-AF7C-4E90342FBF19}" type="presParOf" srcId="{0D74C3FB-A9DE-4826-8209-210E4107CF58}" destId="{E455DDA5-AC42-4E12-B2A2-F88D170BB8F6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8817A-7CDC-4527-8E35-A9EEB6D49C68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1DA7D-1D08-47F1-A6AA-A40E98A65D24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D5937-7564-45E0-8F42-46A2702B989B}">
      <dsp:nvSpPr>
        <dsp:cNvPr id="0" name=""/>
        <dsp:cNvSpPr/>
      </dsp:nvSpPr>
      <dsp:spPr>
        <a:xfrm>
          <a:off x="836323" y="3399"/>
          <a:ext cx="4732020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Anwendungsmanagement:</a:t>
          </a:r>
          <a:endParaRPr lang="en-US" sz="1900" kern="1200"/>
        </a:p>
      </dsp:txBody>
      <dsp:txXfrm>
        <a:off x="836323" y="3399"/>
        <a:ext cx="4732020" cy="724089"/>
      </dsp:txXfrm>
    </dsp:sp>
    <dsp:sp modelId="{2D199489-6634-4BE5-82AD-F989CE840483}">
      <dsp:nvSpPr>
        <dsp:cNvPr id="0" name=""/>
        <dsp:cNvSpPr/>
      </dsp:nvSpPr>
      <dsp:spPr>
        <a:xfrm>
          <a:off x="5568343" y="3399"/>
          <a:ext cx="494725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1" kern="1200"/>
            <a:t>Leitungsaufgabe, Controlling, Beratung, Teamorganisation</a:t>
          </a:r>
          <a:endParaRPr lang="en-US" sz="1800" kern="1200"/>
        </a:p>
      </dsp:txBody>
      <dsp:txXfrm>
        <a:off x="5568343" y="3399"/>
        <a:ext cx="4947256" cy="724089"/>
      </dsp:txXfrm>
    </dsp:sp>
    <dsp:sp modelId="{D268EFD0-5A8C-4855-8F09-2CD9B6877C08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3CDAB7-5665-4167-816E-5BA9C6FBFC8F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4739B-DFD8-4F6E-9AE7-FAB69E0D90DC}">
      <dsp:nvSpPr>
        <dsp:cNvPr id="0" name=""/>
        <dsp:cNvSpPr/>
      </dsp:nvSpPr>
      <dsp:spPr>
        <a:xfrm>
          <a:off x="836323" y="908511"/>
          <a:ext cx="4732020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Verwaltungsanwendungen:</a:t>
          </a:r>
          <a:endParaRPr lang="en-US" sz="1900" kern="1200"/>
        </a:p>
      </dsp:txBody>
      <dsp:txXfrm>
        <a:off x="836323" y="908511"/>
        <a:ext cx="4732020" cy="724089"/>
      </dsp:txXfrm>
    </dsp:sp>
    <dsp:sp modelId="{6A5972EB-6F6A-4B0B-904E-4880FF542BF2}">
      <dsp:nvSpPr>
        <dsp:cNvPr id="0" name=""/>
        <dsp:cNvSpPr/>
      </dsp:nvSpPr>
      <dsp:spPr>
        <a:xfrm>
          <a:off x="5568343" y="908511"/>
          <a:ext cx="494725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1" kern="1200"/>
            <a:t>Personalsysteme, Finanzsysteme, Wahlsysteme</a:t>
          </a:r>
          <a:endParaRPr lang="en-US" sz="1800" kern="1200"/>
        </a:p>
      </dsp:txBody>
      <dsp:txXfrm>
        <a:off x="5568343" y="908511"/>
        <a:ext cx="4947256" cy="724089"/>
      </dsp:txXfrm>
    </dsp:sp>
    <dsp:sp modelId="{24C48A28-6459-4060-8BAE-93E10416CEEC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339EE-A56E-4079-8F21-2A5CCA98B25D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923CBB-6B6E-4DDB-A0DF-B2DEF115B8DC}">
      <dsp:nvSpPr>
        <dsp:cNvPr id="0" name=""/>
        <dsp:cNvSpPr/>
      </dsp:nvSpPr>
      <dsp:spPr>
        <a:xfrm>
          <a:off x="836323" y="1813624"/>
          <a:ext cx="4732020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Förderanwendungen:</a:t>
          </a:r>
          <a:endParaRPr lang="en-US" sz="1900" kern="1200"/>
        </a:p>
      </dsp:txBody>
      <dsp:txXfrm>
        <a:off x="836323" y="1813624"/>
        <a:ext cx="4732020" cy="724089"/>
      </dsp:txXfrm>
    </dsp:sp>
    <dsp:sp modelId="{B78AF476-0FB1-43DC-B2FD-8412A3A29F72}">
      <dsp:nvSpPr>
        <dsp:cNvPr id="0" name=""/>
        <dsp:cNvSpPr/>
      </dsp:nvSpPr>
      <dsp:spPr>
        <a:xfrm>
          <a:off x="5568343" y="1813624"/>
          <a:ext cx="494725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1" kern="1200" dirty="0"/>
            <a:t>Fachadministration von </a:t>
          </a:r>
          <a:r>
            <a:rPr lang="de-DE" sz="1800" i="1" kern="1200" dirty="0" err="1"/>
            <a:t>ElektrA</a:t>
          </a:r>
          <a:r>
            <a:rPr lang="de-DE" sz="1800" i="1" kern="1200" dirty="0"/>
            <a:t>, Elan und </a:t>
          </a:r>
          <a:r>
            <a:rPr lang="de-DE" sz="1800" i="1" kern="1200" dirty="0" err="1"/>
            <a:t>Elfin</a:t>
          </a:r>
          <a:r>
            <a:rPr lang="de-DE" sz="1800" i="1" kern="1200" dirty="0"/>
            <a:t>, sowie die Entwicklung vom Formschreiben</a:t>
          </a:r>
          <a:endParaRPr lang="en-US" sz="1800" kern="1200" dirty="0"/>
        </a:p>
      </dsp:txBody>
      <dsp:txXfrm>
        <a:off x="5568343" y="1813624"/>
        <a:ext cx="4947256" cy="724089"/>
      </dsp:txXfrm>
    </dsp:sp>
    <dsp:sp modelId="{9DDEAE71-BBFC-4830-90B5-FBDF8F207C4F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02258-1365-425A-9CF3-AB52C9B713CC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CDFFB-ADC0-4B58-80DB-8885DF345C4D}">
      <dsp:nvSpPr>
        <dsp:cNvPr id="0" name=""/>
        <dsp:cNvSpPr/>
      </dsp:nvSpPr>
      <dsp:spPr>
        <a:xfrm>
          <a:off x="836323" y="2718736"/>
          <a:ext cx="4732020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Zentrale Anwendungen:</a:t>
          </a:r>
          <a:endParaRPr lang="en-US" sz="1900" kern="1200"/>
        </a:p>
      </dsp:txBody>
      <dsp:txXfrm>
        <a:off x="836323" y="2718736"/>
        <a:ext cx="4732020" cy="724089"/>
      </dsp:txXfrm>
    </dsp:sp>
    <dsp:sp modelId="{E848E583-3EDE-4D60-ABC6-CBC82100D00D}">
      <dsp:nvSpPr>
        <dsp:cNvPr id="0" name=""/>
        <dsp:cNvSpPr/>
      </dsp:nvSpPr>
      <dsp:spPr>
        <a:xfrm>
          <a:off x="5568343" y="2718736"/>
          <a:ext cx="494725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1" kern="1200"/>
            <a:t>SharePoint, Workflow, Entwicklung, Assistenzsysteme</a:t>
          </a:r>
          <a:endParaRPr lang="en-US" sz="1800" kern="1200"/>
        </a:p>
      </dsp:txBody>
      <dsp:txXfrm>
        <a:off x="5568343" y="2718736"/>
        <a:ext cx="4947256" cy="724089"/>
      </dsp:txXfrm>
    </dsp:sp>
    <dsp:sp modelId="{5DED63EC-BCCE-4C8D-B81D-7609CBA4AE8D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BD36EE-52F5-493F-B1C4-3A4A85904F20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E95C7-D3F5-425A-9C7E-7AEA807CEB85}">
      <dsp:nvSpPr>
        <dsp:cNvPr id="0" name=""/>
        <dsp:cNvSpPr/>
      </dsp:nvSpPr>
      <dsp:spPr>
        <a:xfrm>
          <a:off x="836323" y="3623848"/>
          <a:ext cx="4732020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/>
            <a:t>Anwendungsentwicklung:</a:t>
          </a:r>
          <a:endParaRPr lang="en-US" sz="1900" kern="1200"/>
        </a:p>
      </dsp:txBody>
      <dsp:txXfrm>
        <a:off x="836323" y="3623848"/>
        <a:ext cx="4732020" cy="724089"/>
      </dsp:txXfrm>
    </dsp:sp>
    <dsp:sp modelId="{E455DDA5-AC42-4E12-B2A2-F88D170BB8F6}">
      <dsp:nvSpPr>
        <dsp:cNvPr id="0" name=""/>
        <dsp:cNvSpPr/>
      </dsp:nvSpPr>
      <dsp:spPr>
        <a:xfrm>
          <a:off x="5568343" y="3623848"/>
          <a:ext cx="494725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Hausinterne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Softwareentwicklung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u.a.</a:t>
          </a:r>
          <a:r>
            <a:rPr lang="en-US" sz="1800" kern="1200" baseline="0" dirty="0"/>
            <a:t> </a:t>
          </a:r>
          <a:r>
            <a:rPr lang="en-US" sz="1800" kern="1200" baseline="0" dirty="0" err="1"/>
            <a:t>NeuFA</a:t>
          </a:r>
          <a:r>
            <a:rPr lang="en-US" sz="1800" kern="1200" baseline="0" dirty="0"/>
            <a:t>, </a:t>
          </a:r>
          <a:r>
            <a:rPr lang="en-US" sz="1800" kern="1200" baseline="0" dirty="0" err="1"/>
            <a:t>Buchungskachel</a:t>
          </a:r>
          <a:r>
            <a:rPr lang="en-US" sz="1800" kern="1200" baseline="0" dirty="0"/>
            <a:t> und </a:t>
          </a:r>
          <a:r>
            <a:rPr lang="en-US" sz="1800" kern="1200" baseline="0" dirty="0" err="1"/>
            <a:t>Terminplaner</a:t>
          </a:r>
          <a:endParaRPr lang="en-US" sz="1800" kern="1200" dirty="0"/>
        </a:p>
      </dsp:txBody>
      <dsp:txXfrm>
        <a:off x="5568343" y="3623848"/>
        <a:ext cx="4947256" cy="724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E1B24-CC1E-4336-A36A-B2799160ABEC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44E1D-703B-4E70-9065-7430EA3D76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3778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196E-D364-458E-AE16-DF8BDC649D0F}" type="datetime1">
              <a:rPr lang="de-DE" smtClean="0"/>
              <a:t>08.05.2025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16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6224-6950-4FEC-A80A-75B50E5DC90E}" type="datetime1">
              <a:rPr lang="de-DE" smtClean="0"/>
              <a:t>08.05.2025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20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F2A16-F7F0-4BE2-B614-7AEF092736D1}" type="datetime1">
              <a:rPr lang="de-DE" smtClean="0"/>
              <a:t>08.05.2025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8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5761C-40D5-4168-B344-3AC925C4D69F}" type="datetime1">
              <a:rPr lang="de-DE" smtClean="0"/>
              <a:t>08.05.2025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9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674E-3A11-456D-82C1-10D0D4C54BD4}" type="datetime1">
              <a:rPr lang="de-DE" smtClean="0"/>
              <a:t>08.05.2025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08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5E0C2-7BE1-4716-8997-2A37336D1BA1}" type="datetime1">
              <a:rPr lang="de-DE" smtClean="0"/>
              <a:t>08.05.2025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20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BA9D0-6DF4-4540-99FC-2597FAA33F6D}" type="datetime1">
              <a:rPr lang="de-DE" smtClean="0"/>
              <a:t>08.05.2025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69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729E-0A48-4C77-9A93-780241E336B7}" type="datetime1">
              <a:rPr lang="de-DE" smtClean="0"/>
              <a:t>08.05.2025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8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9370-7F6D-4763-A45E-1EA4F1B734BB}" type="datetime1">
              <a:rPr lang="de-DE" smtClean="0"/>
              <a:t>08.05.2025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8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0BA9-ACEF-421D-9565-8941119378C2}" type="datetime1">
              <a:rPr lang="de-DE" smtClean="0"/>
              <a:t>08.05.2025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20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78190-16BE-49E4-B1B7-165A4FD5C79B}" type="datetime1">
              <a:rPr lang="de-DE" smtClean="0"/>
              <a:t>08.05.2025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04.02.2025 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9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1BB0FF-1218-4268-B286-3ADBD6B14139}" type="datetime1">
              <a:rPr lang="de-DE" smtClean="0"/>
              <a:t>08.05.2025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04.02.2025 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72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int.dfg.de/geschaeftsstelle/Abteilung-Z/SitePages/Informationstechnik-Infrastruktur.aspx" TargetMode="External"/><Relationship Id="rId7" Type="http://schemas.openxmlformats.org/officeDocument/2006/relationships/hyperlink" Target="http://intranet.int.dfg.de/geschaeftsstelle/Abteilung-Z/SitePages/Home.aspx?web=1" TargetMode="External"/><Relationship Id="rId2" Type="http://schemas.openxmlformats.org/officeDocument/2006/relationships/hyperlink" Target="http://intranet.int.dfg.de/SitePages/Hom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tranet.int.dfg.de/geschaeftsstelle/Geschaeftsstelle/SitePages/Home.aspx" TargetMode="External"/><Relationship Id="rId5" Type="http://schemas.openxmlformats.org/officeDocument/2006/relationships/hyperlink" Target="https://www.dfg.de/de/aktuelles/zahlen-fakten/jahresbericht" TargetMode="External"/><Relationship Id="rId4" Type="http://schemas.openxmlformats.org/officeDocument/2006/relationships/hyperlink" Target="https://www.dfg.de/de/ueber-uns/ueber-die-dfg/was-ist-die-df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5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 descr="Ein Bild, das draußen, Himmel, Baum, Pflanze enthält.&#10;&#10;KI-generierte Inhalte können fehlerhaft sein.">
            <a:extLst>
              <a:ext uri="{FF2B5EF4-FFF2-40B4-BE49-F238E27FC236}">
                <a16:creationId xmlns:a16="http://schemas.microsoft.com/office/drawing/2014/main" id="{DA08E687-EFB1-415A-CCFC-6BEE1CE26E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93" r="1634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8" name="Rectangle 6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02309" y="2126603"/>
            <a:ext cx="6188500" cy="1725005"/>
          </a:xfrm>
          <a:noFill/>
        </p:spPr>
        <p:txBody>
          <a:bodyPr>
            <a:noAutofit/>
          </a:bodyPr>
          <a:lstStyle/>
          <a:p>
            <a:pPr algn="l"/>
            <a:r>
              <a:rPr lang="de-DE" sz="4400" b="1" u="sng" dirty="0"/>
              <a:t>Deutsche Forschungsgemeinschaft e.V.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02105" y="3647674"/>
            <a:ext cx="3973386" cy="1485319"/>
          </a:xfrm>
          <a:noFill/>
        </p:spPr>
        <p:txBody>
          <a:bodyPr vert="horz" lIns="68580" tIns="34290" rIns="68580" bIns="34290" rtlCol="0" anchor="t">
            <a:normAutofit/>
          </a:bodyPr>
          <a:lstStyle/>
          <a:p>
            <a:pPr algn="l"/>
            <a:endParaRPr lang="de-DE" dirty="0"/>
          </a:p>
          <a:p>
            <a:pPr algn="l"/>
            <a:endParaRPr lang="de-DE" dirty="0"/>
          </a:p>
          <a:p>
            <a:pPr algn="l"/>
            <a:r>
              <a:rPr lang="de-DE" i="1" dirty="0"/>
              <a:t>Von Maximilian Schenk</a:t>
            </a:r>
          </a:p>
        </p:txBody>
      </p:sp>
      <p:pic>
        <p:nvPicPr>
          <p:cNvPr id="7" name="Grafik 6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2B1A8791-750F-71B0-3FCE-C893DE8AF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30" y="197518"/>
            <a:ext cx="112395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A6AA60-53E6-112C-E317-3410B09E1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u="sng" dirty="0">
                <a:latin typeface="Arial"/>
                <a:cs typeface="Arial"/>
              </a:rPr>
              <a:t>Was ist die DFG?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A450D5B-C909-33C0-3A5C-226163C0D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de-DE" sz="2000" dirty="0">
                <a:latin typeface="Arial"/>
                <a:cs typeface="Arial"/>
              </a:rPr>
              <a:t>Die DFG ist die </a:t>
            </a:r>
            <a:r>
              <a:rPr lang="de-DE" sz="2000" b="1" dirty="0">
                <a:latin typeface="Arial"/>
                <a:cs typeface="Arial"/>
              </a:rPr>
              <a:t>zentrale und größte Förderorganisation</a:t>
            </a:r>
            <a:r>
              <a:rPr lang="de-DE" sz="2000" dirty="0">
                <a:latin typeface="Arial"/>
                <a:cs typeface="Arial"/>
              </a:rPr>
              <a:t> für die Forschung in Deutschland</a:t>
            </a:r>
          </a:p>
          <a:p>
            <a:r>
              <a:rPr lang="de-DE" sz="2000" dirty="0">
                <a:latin typeface="Arial"/>
                <a:cs typeface="Arial"/>
              </a:rPr>
              <a:t>Ihre Kernaufgaben besteht in der </a:t>
            </a:r>
            <a:r>
              <a:rPr lang="de-DE" sz="2000" b="1" dirty="0">
                <a:latin typeface="Arial"/>
                <a:cs typeface="Arial"/>
              </a:rPr>
              <a:t>Finanzierung von Forschungsvorhaben</a:t>
            </a:r>
            <a:r>
              <a:rPr lang="de-DE" sz="2000" dirty="0">
                <a:latin typeface="Arial"/>
                <a:cs typeface="Arial"/>
              </a:rPr>
              <a:t> in Hochschulen und Forschungsinstituten</a:t>
            </a:r>
            <a:endParaRPr lang="en-US" sz="2000" dirty="0">
              <a:latin typeface="Arial"/>
              <a:cs typeface="Arial"/>
            </a:endParaRPr>
          </a:p>
          <a:p>
            <a:r>
              <a:rPr lang="de-DE" sz="2000" dirty="0">
                <a:latin typeface="Arial"/>
                <a:cs typeface="Arial"/>
              </a:rPr>
              <a:t>Sie fördert Forschungsprojekte, schafft wettbewerbsfähige Möglichkeiten und führt Verfahren zur Begutachtung, Bewertung, Auswahl und Entscheidungen von Forschungsanträgen durch</a:t>
            </a:r>
            <a:endParaRPr lang="en-US" sz="2000" dirty="0">
              <a:latin typeface="Arial"/>
              <a:cs typeface="Arial"/>
            </a:endParaRPr>
          </a:p>
          <a:p>
            <a:r>
              <a:rPr lang="de-DE" sz="2000" dirty="0">
                <a:latin typeface="Arial"/>
                <a:cs typeface="Arial"/>
              </a:rPr>
              <a:t>Sie berät staatliche und im öffentlichen Interesse tätige Einrichtungen, in Fragen der wissenschaftlichen Forschung</a:t>
            </a:r>
            <a:endParaRPr lang="en-US" sz="2000" dirty="0">
              <a:latin typeface="Arial"/>
              <a:cs typeface="Arial"/>
            </a:endParaRPr>
          </a:p>
          <a:p>
            <a:r>
              <a:rPr lang="de-DE" sz="2000" dirty="0">
                <a:latin typeface="Arial"/>
                <a:cs typeface="Arial"/>
              </a:rPr>
              <a:t>Besonderes Augenmerk legt die DFG auf die </a:t>
            </a:r>
            <a:r>
              <a:rPr lang="de-DE" sz="2000" b="1" dirty="0">
                <a:latin typeface="Arial"/>
                <a:cs typeface="Arial"/>
              </a:rPr>
              <a:t>Förderung internationaler Zusammenarbeit</a:t>
            </a:r>
            <a:r>
              <a:rPr lang="de-DE" sz="2000" dirty="0">
                <a:latin typeface="Arial"/>
                <a:cs typeface="Arial"/>
              </a:rPr>
              <a:t>, des </a:t>
            </a:r>
            <a:r>
              <a:rPr lang="de-DE" sz="2000" b="1" dirty="0">
                <a:latin typeface="Arial"/>
                <a:cs typeface="Arial"/>
              </a:rPr>
              <a:t>wissenschaftlichen Nachwuchses</a:t>
            </a:r>
            <a:r>
              <a:rPr lang="de-DE" sz="2000" dirty="0">
                <a:latin typeface="Arial"/>
                <a:cs typeface="Arial"/>
              </a:rPr>
              <a:t> sowie der Gleichstellung der Geschlechter und der Diversität in den Wissenschaften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DC37FC-2486-76C1-A773-9CE5871F4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de-DE" smtClean="0"/>
              <a:pPr>
                <a:spcAft>
                  <a:spcPts val="600"/>
                </a:spcAft>
              </a:pPr>
              <a:t>2</a:t>
            </a:fld>
            <a:endParaRPr lang="de-DE"/>
          </a:p>
        </p:txBody>
      </p:sp>
      <p:pic>
        <p:nvPicPr>
          <p:cNvPr id="8" name="Grafik 7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10DD5076-2A6F-4AD4-E16B-05DF666A0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3926" y="83296"/>
            <a:ext cx="1500699" cy="886138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AA20A6-1B44-E0D7-8EF5-6895CCF1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8585" y="6380336"/>
            <a:ext cx="2743200" cy="365125"/>
          </a:xfrm>
        </p:spPr>
        <p:txBody>
          <a:bodyPr/>
          <a:lstStyle/>
          <a:p>
            <a:fld id="{03178CDC-ED64-4E18-8ABB-CA3B303ED50F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7123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24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197A60-8BBC-0D92-4986-5F4FB897D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Autofit/>
          </a:bodyPr>
          <a:lstStyle/>
          <a:p>
            <a:r>
              <a:rPr lang="de-DE" u="sng" dirty="0">
                <a:latin typeface="Arial"/>
                <a:cs typeface="Arial"/>
              </a:rPr>
              <a:t>Die Geschäftsstelle der DFG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47E043-5294-422E-E26A-F4EA46DE6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8904"/>
            <a:ext cx="5393361" cy="3988059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de-DE" sz="2400" dirty="0">
                <a:latin typeface="Arial"/>
                <a:cs typeface="Arial"/>
              </a:rPr>
              <a:t>Die Geschäftsstelle der DFG mit ca. 950 Mitarbeiter*innen hat ihren Sitz in Bonn und verfügt über eine Dienststelle in Berlin sowie Büros in Indien, Japan, Lateinamerika, Nordamerika und bis April 2022 in Russland</a:t>
            </a:r>
          </a:p>
          <a:p>
            <a:r>
              <a:rPr lang="de-DE" sz="2400" dirty="0">
                <a:latin typeface="Arial"/>
                <a:cs typeface="Arial"/>
              </a:rPr>
              <a:t>Die Geschäftsstelle ist in vier Abteilungen sowie eine Vorstandsebene strukturiert</a:t>
            </a:r>
          </a:p>
          <a:p>
            <a:endParaRPr lang="de-DE"/>
          </a:p>
        </p:txBody>
      </p:sp>
      <p:pic>
        <p:nvPicPr>
          <p:cNvPr id="4" name="Grafik 3" descr="Ein Bild, das draußen, Baum, Gebäude, Himmel enthält.&#10;&#10;KI-generierte Inhalte können fehlerhaft sein.">
            <a:extLst>
              <a:ext uri="{FF2B5EF4-FFF2-40B4-BE49-F238E27FC236}">
                <a16:creationId xmlns:a16="http://schemas.microsoft.com/office/drawing/2014/main" id="{CE3C28D1-C95E-DADB-C78E-131BF5D4BA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29" r="48371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390830-BA56-D7DF-8555-7E6486FE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49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de-DE" smtClean="0"/>
              <a:pPr>
                <a:spcAft>
                  <a:spcPts val="600"/>
                </a:spcAft>
              </a:pPr>
              <a:t>3</a:t>
            </a:fld>
            <a:endParaRPr lang="de-DE"/>
          </a:p>
        </p:txBody>
      </p:sp>
      <p:sp>
        <p:nvSpPr>
          <p:cNvPr id="44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fik 7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580306ED-26B9-439E-9E2B-E3EBB51A1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689" y="143454"/>
            <a:ext cx="1500699" cy="886138"/>
          </a:xfrm>
          <a:prstGeom prst="rect">
            <a:avLst/>
          </a:prstGeom>
        </p:spPr>
      </p:pic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1CEE482-B465-BD85-933C-020784472C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5137" y="6356349"/>
            <a:ext cx="2743200" cy="365125"/>
          </a:xfrm>
        </p:spPr>
        <p:txBody>
          <a:bodyPr/>
          <a:lstStyle/>
          <a:p>
            <a:fld id="{CFA339BF-DBC2-4D37-91B3-BA6F3343ACC5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285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2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33AD04-613D-F735-9CF4-FBE53509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de-DE" u="sng" dirty="0">
                <a:latin typeface="Arial"/>
                <a:cs typeface="Arial"/>
              </a:rPr>
              <a:t>Finanzierung der DFG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FF2FD2-48B9-6DD7-298E-F84A45ABE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de-DE" sz="2000" dirty="0">
                <a:latin typeface="Arial"/>
                <a:cs typeface="Arial"/>
              </a:rPr>
              <a:t>Die DFG erhält den größten Teil ihrer Finanzierungsmitteln vom Bund und den Ländern, die in allen Bewilligungsgremien vertreten sind.</a:t>
            </a:r>
          </a:p>
          <a:p>
            <a:r>
              <a:rPr lang="de-DE" sz="2000" dirty="0">
                <a:latin typeface="Arial"/>
                <a:cs typeface="Arial"/>
              </a:rPr>
              <a:t>Für die Erfüllung ihrer Aufgaben stehen der DFG jährlich derzeit 3,9 Milliarden Euro zur Verfügung, Bund (ca. 69,7%) und Ländern (ca. 29,4%).</a:t>
            </a:r>
          </a:p>
          <a:p>
            <a:r>
              <a:rPr lang="de-DE" sz="2000" dirty="0">
                <a:latin typeface="Arial"/>
                <a:cs typeface="Arial"/>
              </a:rPr>
              <a:t>Dazu kommen Mittel der EU sowie private Zuwendungen.</a:t>
            </a:r>
          </a:p>
          <a:p>
            <a:r>
              <a:rPr lang="de-DE" sz="2000" dirty="0">
                <a:latin typeface="Arial"/>
                <a:cs typeface="Arial"/>
              </a:rPr>
              <a:t>Jede Entscheidung über einen Förderantrag erfolgt durch eine Entscheidung des Hauptausschusses</a:t>
            </a:r>
          </a:p>
          <a:p>
            <a:r>
              <a:rPr lang="de-DE" sz="2000" dirty="0">
                <a:latin typeface="Arial"/>
                <a:cs typeface="Arial"/>
              </a:rPr>
              <a:t>Die Begutachtungs-, Bewertungs- und Entscheidungsverfahren werden von der Geschäftsstelle administriert</a:t>
            </a:r>
          </a:p>
          <a:p>
            <a:endParaRPr lang="de-DE" sz="2400" dirty="0"/>
          </a:p>
        </p:txBody>
      </p:sp>
      <p:cxnSp>
        <p:nvCxnSpPr>
          <p:cNvPr id="49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0A8588-69D3-B4A3-418F-D5E9AA227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de-DE" smtClean="0"/>
              <a:pPr>
                <a:spcAft>
                  <a:spcPts val="600"/>
                </a:spcAft>
              </a:pPr>
              <a:t>4</a:t>
            </a:fld>
            <a:endParaRPr lang="de-DE"/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A9C5E4E9-9E9F-6EAA-705B-1E5E6CF23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689" y="143454"/>
            <a:ext cx="1500699" cy="886138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80E137F-EE12-0917-CD14-BFDF1794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8484" y="6481244"/>
            <a:ext cx="2743200" cy="365125"/>
          </a:xfrm>
        </p:spPr>
        <p:txBody>
          <a:bodyPr/>
          <a:lstStyle/>
          <a:p>
            <a:fld id="{3C30089C-135C-4E26-8A49-87F218A8475B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438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E4FD5F-40A3-F29A-4F91-C3D18D751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292" y="771984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u="sng" kern="1200" dirty="0" err="1">
                <a:latin typeface="Arial"/>
                <a:cs typeface="Arial"/>
              </a:rPr>
              <a:t>Finanzierung</a:t>
            </a:r>
            <a:r>
              <a:rPr lang="en-US" sz="3600" u="sng" kern="1200" dirty="0">
                <a:latin typeface="Arial"/>
                <a:cs typeface="Arial"/>
              </a:rPr>
              <a:t> der DFG (Jahr 2023)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B8A96F7-8F4B-0697-0AA5-8013E96EE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33" y="2611087"/>
            <a:ext cx="4282984" cy="2387862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Budget von ca. 3.9Mrd Euro</a:t>
            </a:r>
          </a:p>
          <a:p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Über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20000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Entscheidungen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20400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geschriebene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Gutachten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20400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Förderentscheidungen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31750 Neue und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bisher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laufende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Projekte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 descr="Ein Bild, das Text, Screenshot, Kreis, Schrift enthält.&#10;&#10;KI-generierte Inhalte können fehlerhaft sein.">
            <a:extLst>
              <a:ext uri="{FF2B5EF4-FFF2-40B4-BE49-F238E27FC236}">
                <a16:creationId xmlns:a16="http://schemas.microsoft.com/office/drawing/2014/main" id="{ED2144D8-BB82-CF59-FC7A-37A6B0DC0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786" y="650494"/>
            <a:ext cx="5377922" cy="5324142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9FE83B-9E44-2B6E-F3E3-C16BB989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3B473786-DC48-1385-1977-A22DB4073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47" y="133428"/>
            <a:ext cx="1500699" cy="886138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013C092-3841-A1CE-7331-4B1B6053A2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6696" y="6542009"/>
            <a:ext cx="2743200" cy="365125"/>
          </a:xfrm>
        </p:spPr>
        <p:txBody>
          <a:bodyPr/>
          <a:lstStyle/>
          <a:p>
            <a:fld id="{B8E83FF8-EFA9-4392-B3C2-05BA1D28F4F2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0071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F220D3-E7E4-245A-ED60-6470A435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u="sng" kern="1200" dirty="0" err="1">
                <a:latin typeface="Arial"/>
                <a:cs typeface="Arial"/>
              </a:rPr>
              <a:t>Entschiedene</a:t>
            </a:r>
            <a:r>
              <a:rPr lang="en-US" sz="3400" u="sng" kern="1200" dirty="0">
                <a:latin typeface="Arial"/>
                <a:cs typeface="Arial"/>
              </a:rPr>
              <a:t> </a:t>
            </a:r>
            <a:r>
              <a:rPr lang="en-US" sz="3400" u="sng" kern="1200" dirty="0" err="1">
                <a:latin typeface="Arial"/>
                <a:cs typeface="Arial"/>
              </a:rPr>
              <a:t>Anträge</a:t>
            </a:r>
            <a:r>
              <a:rPr lang="en-US" sz="3400" u="sng" kern="1200" dirty="0">
                <a:latin typeface="Arial"/>
                <a:cs typeface="Arial"/>
              </a:rPr>
              <a:t> </a:t>
            </a:r>
            <a:r>
              <a:rPr lang="en-US" sz="3400" u="sng" kern="1200" dirty="0" err="1">
                <a:latin typeface="Arial"/>
                <a:cs typeface="Arial"/>
              </a:rPr>
              <a:t>im</a:t>
            </a:r>
            <a:r>
              <a:rPr lang="en-US" sz="3400" u="sng" kern="1200" dirty="0">
                <a:latin typeface="Arial"/>
                <a:cs typeface="Arial"/>
              </a:rPr>
              <a:t> Jahr 2023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EA456A0-EF7B-F126-6B5B-BEC8A47AD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38" y="2680413"/>
            <a:ext cx="4530898" cy="3639450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Fördermöglichkeiten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frühe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Karrierephasen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z.B.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Studium,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Ausbildung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Infoveranstaltungen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DFG-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Förderung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Forschungsschiffe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Stärkung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Forschungsrelevanten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Infrastruktur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Fördermöglichkeiten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internationaler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Kooperationen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Durchschnittliche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Bearbeitungsdauer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Anträgen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liegt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6,8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Monaten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/>
          </a:p>
        </p:txBody>
      </p:sp>
      <p:pic>
        <p:nvPicPr>
          <p:cNvPr id="4" name="Inhaltsplatzhalter 3" descr="Ein Bild, das Text, Screenshot, Schrift, Logo enthält.&#10;&#10;KI-generierte Inhalte können fehlerhaft sein.">
            <a:extLst>
              <a:ext uri="{FF2B5EF4-FFF2-40B4-BE49-F238E27FC236}">
                <a16:creationId xmlns:a16="http://schemas.microsoft.com/office/drawing/2014/main" id="{64BA6C1B-A28F-38CA-5393-EC133A4F9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2680413"/>
            <a:ext cx="5150277" cy="332192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C6AC7B2-5EA8-F90A-D5DA-8FC1DCD5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FB7A1CD4-91ED-B7B0-F4B6-3E001AD59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6" y="203613"/>
            <a:ext cx="1500699" cy="886138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4B615A0-2C31-2EF2-5DC5-F1FA25EA19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982" y="6432072"/>
            <a:ext cx="2743200" cy="365125"/>
          </a:xfrm>
        </p:spPr>
        <p:txBody>
          <a:bodyPr/>
          <a:lstStyle/>
          <a:p>
            <a:fld id="{50C315F6-EB3B-4C2E-B631-F32B347308DE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06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885538-3F34-AA1F-9760-8D5E63204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670" y="2650600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u="sng" kern="1200" dirty="0" err="1">
                <a:latin typeface="Arial"/>
                <a:cs typeface="Arial"/>
              </a:rPr>
              <a:t>Abteilungen</a:t>
            </a:r>
            <a:r>
              <a:rPr lang="en-US" u="sng" kern="1200" dirty="0">
                <a:latin typeface="Arial"/>
                <a:cs typeface="Arial"/>
              </a:rPr>
              <a:t> der DFG</a:t>
            </a:r>
          </a:p>
        </p:txBody>
      </p:sp>
      <p:grpSp>
        <p:nvGrpSpPr>
          <p:cNvPr id="35" name="Group 2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 descr="Ein Bild, das Text, Screenshot, Schrift, Design enthält.&#10;&#10;KI-generierte Inhalte können fehlerhaft sein.">
            <a:extLst>
              <a:ext uri="{FF2B5EF4-FFF2-40B4-BE49-F238E27FC236}">
                <a16:creationId xmlns:a16="http://schemas.microsoft.com/office/drawing/2014/main" id="{F9D5BDDF-B13E-542D-B897-B62D962E8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1262" y="666728"/>
            <a:ext cx="5438461" cy="5465791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186147D-67FA-A80B-C2D3-98366003A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3A8E4B8B-7AEB-8714-F2FF-02F1E5348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6" y="203613"/>
            <a:ext cx="1500699" cy="886138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2FBBF1D-DD25-5EB7-5232-69982B9E29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2418" y="6367712"/>
            <a:ext cx="2743200" cy="365125"/>
          </a:xfrm>
        </p:spPr>
        <p:txBody>
          <a:bodyPr/>
          <a:lstStyle/>
          <a:p>
            <a:fld id="{4AB9623D-B87E-4485-AB9F-EFF205B88E98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777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DCCE5-23D9-9FE1-C1C5-B2A99ED4E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>
                <a:latin typeface="Arial"/>
                <a:cs typeface="Arial"/>
              </a:rPr>
              <a:t>Services von Z-INF-2</a:t>
            </a:r>
          </a:p>
        </p:txBody>
      </p:sp>
      <p:graphicFrame>
        <p:nvGraphicFramePr>
          <p:cNvPr id="27" name="Inhaltsplatzhalter 2">
            <a:extLst>
              <a:ext uri="{FF2B5EF4-FFF2-40B4-BE49-F238E27FC236}">
                <a16:creationId xmlns:a16="http://schemas.microsoft.com/office/drawing/2014/main" id="{030BD7D8-3B50-173B-E1F7-6D94BE4D2A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9102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87FC4-62DF-F19F-AA81-4DBBB5FE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8</a:t>
            </a:fld>
            <a:endParaRPr lang="de-DE"/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C5F7D23E-5199-D49A-5D4F-528749FE6E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3847" y="143455"/>
            <a:ext cx="1500699" cy="886138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DE72E6-6D5A-EDF4-A2DD-2C0474EE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2419" y="6356352"/>
            <a:ext cx="2743200" cy="365125"/>
          </a:xfrm>
        </p:spPr>
        <p:txBody>
          <a:bodyPr/>
          <a:lstStyle/>
          <a:p>
            <a:fld id="{F1925656-84F9-4CED-AA67-A2950C7B7A32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130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4B142C-E1E8-2DF3-E8B3-60856FD20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499" y="502116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u="sng" kern="1200" dirty="0">
                <a:latin typeface="Arial"/>
                <a:cs typeface="Arial"/>
              </a:rPr>
              <a:t>Z-INF </a:t>
            </a:r>
            <a:r>
              <a:rPr lang="en-US" u="sng" kern="1200" err="1">
                <a:latin typeface="Arial"/>
                <a:cs typeface="Arial"/>
              </a:rPr>
              <a:t>Fachliche</a:t>
            </a:r>
            <a:r>
              <a:rPr lang="en-US" u="sng" kern="1200" dirty="0">
                <a:latin typeface="Arial"/>
                <a:cs typeface="Arial"/>
              </a:rPr>
              <a:t> </a:t>
            </a:r>
            <a:r>
              <a:rPr lang="en-US" u="sng" kern="1200" err="1">
                <a:latin typeface="Arial"/>
                <a:cs typeface="Arial"/>
              </a:rPr>
              <a:t>Zuständigkeiten</a:t>
            </a:r>
            <a:endParaRPr lang="en-US" u="sng" kern="1200">
              <a:latin typeface="Arial"/>
              <a:cs typeface="Aria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 descr="Ein Bild, das Text, Screenshot, Schrift, Zahl enthält.&#10;&#10;KI-generierte Inhalte können fehlerhaft sein.">
            <a:extLst>
              <a:ext uri="{FF2B5EF4-FFF2-40B4-BE49-F238E27FC236}">
                <a16:creationId xmlns:a16="http://schemas.microsoft.com/office/drawing/2014/main" id="{15634F9D-48C7-877A-9B23-B083AB0C5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555" y="2314374"/>
            <a:ext cx="7897019" cy="3867934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896E599-B372-2439-3280-75498759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en-US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953F7B0F-255F-8E0B-0E5D-465659BDA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6" y="203613"/>
            <a:ext cx="1500699" cy="886138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63959EE-A4CE-7F97-060C-4F896D9291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8483" y="6502825"/>
            <a:ext cx="2743200" cy="365125"/>
          </a:xfrm>
        </p:spPr>
        <p:txBody>
          <a:bodyPr/>
          <a:lstStyle/>
          <a:p>
            <a:fld id="{61A3C2B1-58C7-4961-824D-2E6F0810A398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571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467178-7C15-3457-071B-A7B6C98B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159" y="2243018"/>
            <a:ext cx="4718589" cy="23610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u="sng" kern="1200" dirty="0">
                <a:latin typeface="Arial"/>
                <a:cs typeface="Arial"/>
              </a:rPr>
              <a:t>Z-INF-2-4</a:t>
            </a:r>
            <a:br>
              <a:rPr lang="en-US" u="sng" kern="1200" dirty="0">
                <a:latin typeface="Arial"/>
              </a:rPr>
            </a:br>
            <a:r>
              <a:rPr lang="en-US" u="sng" kern="1200" dirty="0" err="1">
                <a:latin typeface="Arial"/>
                <a:cs typeface="Arial"/>
              </a:rPr>
              <a:t>Entwicklung</a:t>
            </a:r>
            <a:r>
              <a:rPr lang="en-US" u="sng" kern="1200" dirty="0">
                <a:latin typeface="Arial"/>
                <a:cs typeface="Arial"/>
              </a:rPr>
              <a:t> </a:t>
            </a:r>
            <a:r>
              <a:rPr lang="en-US" u="sng" kern="1200" dirty="0" err="1">
                <a:latin typeface="Arial"/>
                <a:cs typeface="Arial"/>
              </a:rPr>
              <a:t>NeuFA</a:t>
            </a:r>
            <a:r>
              <a:rPr lang="en-US" u="sng" kern="1200" dirty="0">
                <a:latin typeface="Arial"/>
                <a:cs typeface="Arial"/>
              </a:rPr>
              <a:t> (Projekte, </a:t>
            </a:r>
            <a:r>
              <a:rPr lang="en-US" u="sng" kern="1200" dirty="0" err="1">
                <a:latin typeface="Arial"/>
                <a:cs typeface="Arial"/>
              </a:rPr>
              <a:t>Beispiele</a:t>
            </a:r>
            <a:r>
              <a:rPr lang="en-US" u="sng" kern="1200" dirty="0">
                <a:latin typeface="Arial"/>
                <a:cs typeface="Arial"/>
              </a:rPr>
              <a:t>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755B83-832B-D08F-B8EF-9FB77ADB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18717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3F668D14-AC8B-4AED-1531-B921883E1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26" y="203613"/>
            <a:ext cx="1500699" cy="886138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5DB65C2F-EFF6-4BC7-BC03-42A3782DE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09" y="1424639"/>
            <a:ext cx="6009367" cy="3306751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B1DCC6-C058-5D02-0F7E-9B123431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4035" y="6408964"/>
            <a:ext cx="2743200" cy="365125"/>
          </a:xfrm>
        </p:spPr>
        <p:txBody>
          <a:bodyPr/>
          <a:lstStyle/>
          <a:p>
            <a:fld id="{EAB863DB-00E6-4C7F-B164-BF7E65626257}" type="datetime1">
              <a:rPr lang="de-DE" smtClean="0"/>
              <a:t>08.05.2025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0987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8681ED-A309-CE60-0E3A-C2799802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de-DE" u="sng" dirty="0">
                <a:latin typeface="Arial"/>
                <a:cs typeface="Arial"/>
              </a:rPr>
              <a:t>Was ist </a:t>
            </a:r>
            <a:r>
              <a:rPr lang="de-DE" u="sng" dirty="0" err="1">
                <a:latin typeface="Arial"/>
                <a:cs typeface="Arial"/>
              </a:rPr>
              <a:t>NeuFA</a:t>
            </a:r>
            <a:r>
              <a:rPr lang="de-DE" u="sng" dirty="0">
                <a:latin typeface="Arial"/>
                <a:cs typeface="Arial"/>
              </a:rPr>
              <a:t>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DDF0B1-3908-A99D-6320-0E0D5D9EA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de-DE" sz="2000" dirty="0" err="1">
                <a:latin typeface="Arial"/>
                <a:cs typeface="Arial"/>
              </a:rPr>
              <a:t>NeuFA</a:t>
            </a:r>
            <a:r>
              <a:rPr lang="de-DE" sz="2000" dirty="0">
                <a:latin typeface="Arial"/>
                <a:cs typeface="Arial"/>
              </a:rPr>
              <a:t> (Neukonzeption Förderanwendungen)</a:t>
            </a:r>
          </a:p>
          <a:p>
            <a:r>
              <a:rPr lang="de-DE" sz="2000" dirty="0">
                <a:latin typeface="Arial"/>
                <a:cs typeface="Arial"/>
              </a:rPr>
              <a:t>Im Projekt </a:t>
            </a:r>
            <a:r>
              <a:rPr lang="de-DE" sz="2000" b="1" dirty="0">
                <a:latin typeface="Arial"/>
                <a:cs typeface="Arial"/>
              </a:rPr>
              <a:t>Neukonzeption Förderanwendungen</a:t>
            </a:r>
            <a:r>
              <a:rPr lang="de-DE" sz="2000" dirty="0">
                <a:latin typeface="Arial"/>
                <a:cs typeface="Arial"/>
              </a:rPr>
              <a:t> werden die digitalen Anwendungen der DFG zur Einreichung und Verwaltung der Förderanträge neu konzeptioniert und modernisiert</a:t>
            </a:r>
          </a:p>
          <a:p>
            <a:r>
              <a:rPr lang="de-DE" sz="2000" dirty="0">
                <a:latin typeface="Arial"/>
                <a:cs typeface="Arial"/>
              </a:rPr>
              <a:t>Die DFG verwendet aktuell die Services </a:t>
            </a:r>
            <a:r>
              <a:rPr lang="de-DE" sz="2000" b="1" dirty="0">
                <a:latin typeface="Arial"/>
                <a:cs typeface="Arial"/>
              </a:rPr>
              <a:t>Elan</a:t>
            </a:r>
            <a:r>
              <a:rPr lang="de-DE" sz="2000" dirty="0">
                <a:latin typeface="Arial"/>
                <a:cs typeface="Arial"/>
              </a:rPr>
              <a:t> und </a:t>
            </a:r>
            <a:r>
              <a:rPr lang="de-DE" sz="2000" b="1" dirty="0">
                <a:latin typeface="Arial"/>
                <a:cs typeface="Arial"/>
              </a:rPr>
              <a:t>Elektra</a:t>
            </a:r>
            <a:r>
              <a:rPr lang="de-DE" sz="2000" dirty="0">
                <a:latin typeface="Arial"/>
                <a:cs typeface="Arial"/>
              </a:rPr>
              <a:t> für die Antragsstellung und Antragsverwaltung</a:t>
            </a:r>
          </a:p>
          <a:p>
            <a:r>
              <a:rPr lang="de-DE" sz="2000" dirty="0">
                <a:latin typeface="Arial"/>
                <a:cs typeface="Arial"/>
              </a:rPr>
              <a:t>Das Projektziel ist die </a:t>
            </a:r>
            <a:r>
              <a:rPr lang="de-DE" sz="2000" b="1" dirty="0">
                <a:latin typeface="Arial"/>
                <a:cs typeface="Arial"/>
              </a:rPr>
              <a:t>Entwicklung einer gemeinsamen Software</a:t>
            </a:r>
            <a:r>
              <a:rPr lang="de-DE" sz="2000" dirty="0">
                <a:latin typeface="Arial"/>
                <a:cs typeface="Arial"/>
              </a:rPr>
              <a:t>, die den Prozess der Antragsstellung, der Verwaltung und der finanziellen Abwicklungen aller Abteilungen der DFG abbildet und die Antragsstellenden betreut.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4A9B4E-E72A-3AC3-DE48-A5EA165C6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de-DE" smtClean="0"/>
              <a:pPr>
                <a:spcAft>
                  <a:spcPts val="600"/>
                </a:spcAft>
              </a:pPr>
              <a:t>11</a:t>
            </a:fld>
            <a:endParaRPr lang="de-DE"/>
          </a:p>
        </p:txBody>
      </p:sp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D42396EC-75F4-44E5-C2D9-18C68AD11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3847" y="143455"/>
            <a:ext cx="1500699" cy="886138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AE89964-EF3F-0D36-1281-8E1FE12CFF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8585" y="6438389"/>
            <a:ext cx="2743200" cy="365125"/>
          </a:xfrm>
        </p:spPr>
        <p:txBody>
          <a:bodyPr/>
          <a:lstStyle/>
          <a:p>
            <a:fld id="{57DAEFCF-5A02-438B-87DA-3B500A10CDB7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082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1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FA77D1-69AE-D32D-7CBA-514AE727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31" y="3883820"/>
            <a:ext cx="4265388" cy="2216513"/>
          </a:xfrm>
        </p:spPr>
        <p:txBody>
          <a:bodyPr>
            <a:normAutofit/>
          </a:bodyPr>
          <a:lstStyle/>
          <a:p>
            <a:r>
              <a:rPr lang="de-DE" u="sng" dirty="0">
                <a:latin typeface="Arial"/>
                <a:cs typeface="Arial"/>
              </a:rPr>
              <a:t>Was ist </a:t>
            </a:r>
            <a:r>
              <a:rPr lang="de-DE" u="sng" dirty="0" err="1">
                <a:latin typeface="Arial"/>
                <a:cs typeface="Arial"/>
              </a:rPr>
              <a:t>NeuFA</a:t>
            </a:r>
            <a:r>
              <a:rPr lang="de-DE" u="sng" dirty="0">
                <a:latin typeface="Arial"/>
                <a:cs typeface="Arial"/>
              </a:rPr>
              <a:t>?</a:t>
            </a:r>
          </a:p>
        </p:txBody>
      </p:sp>
      <p:sp>
        <p:nvSpPr>
          <p:cNvPr id="31" name="Arc 23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fik 3" descr="Ein Bild, das Text, Grafiken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64699FDA-5008-5BBA-F8C1-D90A00AE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771" y="757667"/>
            <a:ext cx="9170458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2B91F8-96DA-EBCD-779C-B199423D7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219" y="3883820"/>
            <a:ext cx="6382966" cy="2397647"/>
          </a:xfrm>
        </p:spPr>
        <p:txBody>
          <a:bodyPr vert="horz" lIns="68580" tIns="34290" rIns="68580" bIns="34290" rtlCol="0" anchor="t">
            <a:noAutofit/>
          </a:bodyPr>
          <a:lstStyle/>
          <a:p>
            <a:pPr>
              <a:buFont typeface="Calibri" panose="020B0604020202020204" pitchFamily="34" charset="0"/>
              <a:buChar char="-"/>
            </a:pPr>
            <a:r>
              <a:rPr lang="de-DE" sz="2000" dirty="0" err="1">
                <a:latin typeface="Arial"/>
                <a:cs typeface="Arial"/>
              </a:rPr>
              <a:t>NeuFA</a:t>
            </a:r>
            <a:r>
              <a:rPr lang="de-DE" sz="2000" dirty="0">
                <a:latin typeface="Arial"/>
                <a:cs typeface="Arial"/>
              </a:rPr>
              <a:t> ist das erste Projekt der DFG, das mit agilen Methoden arbeitet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de-DE" sz="2000" dirty="0">
                <a:latin typeface="Arial"/>
                <a:cs typeface="Arial"/>
              </a:rPr>
              <a:t>Das Vorgehen ist im Wesentlichen an </a:t>
            </a:r>
            <a:r>
              <a:rPr lang="de-DE" sz="2000" dirty="0" err="1">
                <a:latin typeface="Arial"/>
                <a:cs typeface="Arial"/>
              </a:rPr>
              <a:t>Scrum</a:t>
            </a:r>
            <a:r>
              <a:rPr lang="de-DE" sz="2000" dirty="0">
                <a:latin typeface="Arial"/>
                <a:cs typeface="Arial"/>
              </a:rPr>
              <a:t> angelehnt.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de-DE" sz="2000" dirty="0">
                <a:latin typeface="Arial"/>
                <a:cs typeface="Arial"/>
              </a:rPr>
              <a:t>Jeden Tag gibt es ein Daily, für das Entwickler-Team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de-DE" sz="2000" dirty="0">
                <a:latin typeface="Arial"/>
                <a:cs typeface="Arial"/>
              </a:rPr>
              <a:t>Alle 2 Wochen finden Sprint Review und </a:t>
            </a:r>
            <a:r>
              <a:rPr lang="de-DE" sz="2000" dirty="0" err="1">
                <a:latin typeface="Arial"/>
                <a:cs typeface="Arial"/>
              </a:rPr>
              <a:t>Planning</a:t>
            </a:r>
            <a:r>
              <a:rPr lang="de-DE" sz="2000" dirty="0">
                <a:latin typeface="Arial"/>
                <a:cs typeface="Arial"/>
              </a:rPr>
              <a:t> für das ganze </a:t>
            </a:r>
            <a:r>
              <a:rPr lang="de-DE" sz="2000" dirty="0" err="1">
                <a:latin typeface="Arial"/>
                <a:cs typeface="Arial"/>
              </a:rPr>
              <a:t>NeuFA</a:t>
            </a:r>
            <a:r>
              <a:rPr lang="de-DE" sz="2000" dirty="0">
                <a:latin typeface="Arial"/>
                <a:cs typeface="Arial"/>
              </a:rPr>
              <a:t>-Team statt</a:t>
            </a:r>
          </a:p>
          <a:p>
            <a:pPr>
              <a:buFont typeface="Calibri" panose="020B0604020202020204" pitchFamily="34" charset="0"/>
              <a:buChar char="-"/>
            </a:pPr>
            <a:endParaRPr lang="de-DE" sz="1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79D422-3D24-F000-7497-EB8C06D56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de-DE" smtClean="0"/>
              <a:pPr>
                <a:spcAft>
                  <a:spcPts val="600"/>
                </a:spcAft>
              </a:pPr>
              <a:t>12</a:t>
            </a:fld>
            <a:endParaRPr lang="de-DE"/>
          </a:p>
        </p:txBody>
      </p:sp>
      <p:pic>
        <p:nvPicPr>
          <p:cNvPr id="8" name="Grafik 7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3C2068A7-3859-E556-5EE8-EA1BF4CC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3847" y="143455"/>
            <a:ext cx="1500699" cy="886138"/>
          </a:xfrm>
          <a:prstGeom prst="rect">
            <a:avLst/>
          </a:prstGeom>
        </p:spPr>
      </p:pic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2B7D1DB-17E5-82EB-762D-82F42460EF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9457" y="6356350"/>
            <a:ext cx="2743200" cy="365125"/>
          </a:xfrm>
        </p:spPr>
        <p:txBody>
          <a:bodyPr/>
          <a:lstStyle/>
          <a:p>
            <a:fld id="{F63DEBFC-D6FA-40BD-9304-84FE7FD6F09D}" type="datetime1">
              <a:rPr lang="de-DE" smtClean="0"/>
              <a:t>08.05.2025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5073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891EC-7C03-7A3F-CEDC-A5BE2532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>
                <a:latin typeface="Arial"/>
                <a:cs typeface="Arial"/>
              </a:rPr>
              <a:t>Quellenangaben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9BCF6-8008-E39B-2CD1-36E99FCC0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>
                <a:ea typeface="+mn-lt"/>
                <a:cs typeface="+mn-lt"/>
                <a:hlinkClick r:id="rId2"/>
              </a:rPr>
              <a:t>MyDFG Startseite – Homepage</a:t>
            </a:r>
          </a:p>
          <a:p>
            <a:r>
              <a:rPr lang="en-US" sz="2400">
                <a:ea typeface="+mn-lt"/>
                <a:cs typeface="+mn-lt"/>
                <a:hlinkClick r:id="rId3"/>
              </a:rPr>
              <a:t>Informationstechnik, Infrastruktur</a:t>
            </a:r>
          </a:p>
          <a:p>
            <a:r>
              <a:rPr lang="en-US" sz="2400">
                <a:ea typeface="+mn-lt"/>
                <a:cs typeface="+mn-lt"/>
                <a:hlinkClick r:id="rId4"/>
              </a:rPr>
              <a:t>DFG - Deutsche Forschungsgemeinschaft - Was ist die DFG?</a:t>
            </a:r>
          </a:p>
          <a:p>
            <a:r>
              <a:rPr lang="en-US" sz="2400">
                <a:ea typeface="+mn-lt"/>
                <a:cs typeface="+mn-lt"/>
                <a:hlinkClick r:id="rId5"/>
              </a:rPr>
              <a:t>DFG - Deutsche Forschungsgemeinschaft - Der Jahresbericht 2023</a:t>
            </a:r>
          </a:p>
          <a:p>
            <a:r>
              <a:rPr lang="en-US" sz="2400">
                <a:ea typeface="+mn-lt"/>
                <a:cs typeface="+mn-lt"/>
                <a:hlinkClick r:id="rId6"/>
              </a:rPr>
              <a:t>Geschäftsstelle – Homepage</a:t>
            </a:r>
          </a:p>
          <a:p>
            <a:r>
              <a:rPr lang="en-US" sz="2400">
                <a:ea typeface="+mn-lt"/>
                <a:cs typeface="+mn-lt"/>
                <a:hlinkClick r:id="rId7"/>
              </a:rPr>
              <a:t>Abteilung Z – Homepage</a:t>
            </a:r>
          </a:p>
          <a:p>
            <a:endParaRPr lang="en-US" sz="24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FAC46-FEF1-0088-5DEE-065B591D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02006FE-6571-4354-8775-F8708372C227}" type="slidenum">
              <a:rPr lang="de-DE" smtClean="0"/>
              <a:pPr>
                <a:spcAft>
                  <a:spcPts val="600"/>
                </a:spcAft>
              </a:pPr>
              <a:t>13</a:t>
            </a:fld>
            <a:endParaRPr lang="de-DE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82D6E75-6A0E-929C-1F3C-44515E6C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92560" y="6492875"/>
            <a:ext cx="2743200" cy="365125"/>
          </a:xfrm>
        </p:spPr>
        <p:txBody>
          <a:bodyPr/>
          <a:lstStyle/>
          <a:p>
            <a:fld id="{571D9850-F413-4A96-8D43-8392BB6A6123}" type="datetime1">
              <a:rPr lang="de-DE" smtClean="0"/>
              <a:t>08.05.2025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289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3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7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7424DB4-41CD-86D9-81A9-C01C3C85B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9712" y="2016788"/>
            <a:ext cx="9910296" cy="2590027"/>
          </a:xfrm>
        </p:spPr>
        <p:txBody>
          <a:bodyPr anchor="t">
            <a:normAutofit/>
          </a:bodyPr>
          <a:lstStyle/>
          <a:p>
            <a:pPr algn="l"/>
            <a:r>
              <a:rPr lang="de-DE" sz="8000" u="sng" dirty="0">
                <a:latin typeface="Arial"/>
                <a:cs typeface="Arial"/>
              </a:rPr>
              <a:t>Vielen Dank für Ihre </a:t>
            </a:r>
            <a:br>
              <a:rPr lang="de-DE" sz="8000" u="sng" dirty="0">
                <a:latin typeface="Arial"/>
              </a:rPr>
            </a:br>
            <a:r>
              <a:rPr lang="de-DE" sz="8000" u="sng" dirty="0">
                <a:latin typeface="Arial"/>
                <a:cs typeface="Arial"/>
              </a:rPr>
              <a:t>Aufmerksamkeit !</a:t>
            </a:r>
          </a:p>
        </p:txBody>
      </p:sp>
      <p:sp>
        <p:nvSpPr>
          <p:cNvPr id="31" name="Rectangle 21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92F324E8-158A-4420-E92B-D1B4D7E07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08" y="143455"/>
            <a:ext cx="1500699" cy="8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785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Larissa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Office PowerPoint</Application>
  <PresentationFormat>Breitbild</PresentationFormat>
  <Paragraphs>87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Larissa</vt:lpstr>
      <vt:lpstr>Deutsche Forschungsgemeinschaft e.V.</vt:lpstr>
      <vt:lpstr>Was ist die DFG?</vt:lpstr>
      <vt:lpstr>Die Geschäftsstelle der DFG</vt:lpstr>
      <vt:lpstr>Finanzierung der DFG</vt:lpstr>
      <vt:lpstr>Finanzierung der DFG (Jahr 2023)</vt:lpstr>
      <vt:lpstr>Entschiedene Anträge im Jahr 2023</vt:lpstr>
      <vt:lpstr>Abteilungen der DFG</vt:lpstr>
      <vt:lpstr>Services von Z-INF-2</vt:lpstr>
      <vt:lpstr>Z-INF Fachliche Zuständigkeiten</vt:lpstr>
      <vt:lpstr>Z-INF-2-4 Entwicklung NeuFA (Projekte, Beispiele)</vt:lpstr>
      <vt:lpstr>Was ist NeuFA?</vt:lpstr>
      <vt:lpstr>Was ist NeuFA?</vt:lpstr>
      <vt:lpstr>Quellenangaben</vt:lpstr>
      <vt:lpstr>Vielen Dank für Ihre  Aufmerksamkeit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Deutsche Forschungsgemeinschaft e.V.</dc:title>
  <dc:creator/>
  <cp:lastModifiedBy>Max Schenk</cp:lastModifiedBy>
  <cp:revision>948</cp:revision>
  <dcterms:created xsi:type="dcterms:W3CDTF">2025-01-27T07:32:12Z</dcterms:created>
  <dcterms:modified xsi:type="dcterms:W3CDTF">2025-05-08T06:24:05Z</dcterms:modified>
</cp:coreProperties>
</file>